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57" r:id="rId6"/>
    <p:sldId id="267" r:id="rId7"/>
    <p:sldId id="269" r:id="rId8"/>
    <p:sldId id="260" r:id="rId9"/>
    <p:sldId id="259" r:id="rId10"/>
    <p:sldId id="268" r:id="rId11"/>
    <p:sldId id="261" r:id="rId12"/>
    <p:sldId id="262" r:id="rId13"/>
    <p:sldId id="263" r:id="rId14"/>
    <p:sldId id="264" r:id="rId15"/>
    <p:sldId id="265" r:id="rId16"/>
    <p:sldId id="266" r:id="rId17"/>
  </p:sldIdLst>
  <p:sldSz cx="18288000" cy="10287000"/>
  <p:notesSz cx="6858000" cy="9144000"/>
  <p:embeddedFontLst>
    <p:embeddedFont>
      <p:font typeface="Comic Sans" panose="020B0604020202020204" charset="0"/>
      <p:regular r:id="rId19"/>
    </p:embeddedFont>
    <p:embeddedFont>
      <p:font typeface="F37 Gruffy 1" panose="020B0604020202020204" charset="0"/>
      <p:regular r:id="rId20"/>
    </p:embeddedFont>
    <p:embeddedFont>
      <p:font typeface="F37 Gruffy 2"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31967E-04CD-4C26-A4B6-A59CB3F03448}" v="3" dt="2026-01-09T09:24:12.818"/>
    <p1510:client id="{D302EA4D-7AA1-4F7B-82A6-0F1EC3E16AF4}" v="20" dt="2026-01-08T12:43:59.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9540" autoAdjust="0"/>
  </p:normalViewPr>
  <p:slideViewPr>
    <p:cSldViewPr>
      <p:cViewPr varScale="1">
        <p:scale>
          <a:sx n="44" d="100"/>
          <a:sy n="44" d="100"/>
        </p:scale>
        <p:origin x="133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 Down" userId="bdc7774a-c46b-4a00-a9b1-c72abe819239" providerId="ADAL" clId="{AEBF4BF7-00EE-4B3C-B952-3EF392D88DF6}"/>
    <pc:docChg chg="custSel modSld">
      <pc:chgData name="Jess Down" userId="bdc7774a-c46b-4a00-a9b1-c72abe819239" providerId="ADAL" clId="{AEBF4BF7-00EE-4B3C-B952-3EF392D88DF6}" dt="2026-01-09T09:24:12.818" v="92"/>
      <pc:docMkLst>
        <pc:docMk/>
      </pc:docMkLst>
      <pc:sldChg chg="addSp delSp modSp modTransition modAnim">
        <pc:chgData name="Jess Down" userId="bdc7774a-c46b-4a00-a9b1-c72abe819239" providerId="ADAL" clId="{AEBF4BF7-00EE-4B3C-B952-3EF392D88DF6}" dt="2026-01-09T09:24:12.818" v="92"/>
        <pc:sldMkLst>
          <pc:docMk/>
          <pc:sldMk cId="0" sldId="256"/>
        </pc:sldMkLst>
        <pc:picChg chg="add del mod">
          <ac:chgData name="Jess Down" userId="bdc7774a-c46b-4a00-a9b1-c72abe819239" providerId="ADAL" clId="{AEBF4BF7-00EE-4B3C-B952-3EF392D88DF6}" dt="2026-01-09T09:24:12.818" v="92"/>
          <ac:picMkLst>
            <pc:docMk/>
            <pc:sldMk cId="0" sldId="256"/>
            <ac:picMk id="8" creationId="{7B450B54-2ECD-BE80-8E6B-F962D6D6CDF2}"/>
          </ac:picMkLst>
        </pc:picChg>
      </pc:sldChg>
      <pc:sldChg chg="addSp delSp modSp modTransition modAnim">
        <pc:chgData name="Jess Down" userId="bdc7774a-c46b-4a00-a9b1-c72abe819239" providerId="ADAL" clId="{AEBF4BF7-00EE-4B3C-B952-3EF392D88DF6}" dt="2026-01-09T09:24:12.818" v="92"/>
        <pc:sldMkLst>
          <pc:docMk/>
          <pc:sldMk cId="0" sldId="257"/>
        </pc:sldMkLst>
        <pc:picChg chg="add del mod">
          <ac:chgData name="Jess Down" userId="bdc7774a-c46b-4a00-a9b1-c72abe819239" providerId="ADAL" clId="{AEBF4BF7-00EE-4B3C-B952-3EF392D88DF6}" dt="2026-01-09T09:24:12.818" v="92"/>
          <ac:picMkLst>
            <pc:docMk/>
            <pc:sldMk cId="0" sldId="257"/>
            <ac:picMk id="4" creationId="{590930A0-B94C-323F-1FFD-B6252667A11D}"/>
          </ac:picMkLst>
        </pc:picChg>
      </pc:sldChg>
      <pc:sldChg chg="addSp delSp modSp modTransition modAnim">
        <pc:chgData name="Jess Down" userId="bdc7774a-c46b-4a00-a9b1-c72abe819239" providerId="ADAL" clId="{AEBF4BF7-00EE-4B3C-B952-3EF392D88DF6}" dt="2026-01-09T09:24:12.818" v="92"/>
        <pc:sldMkLst>
          <pc:docMk/>
          <pc:sldMk cId="0" sldId="259"/>
        </pc:sldMkLst>
        <pc:picChg chg="add del mod">
          <ac:chgData name="Jess Down" userId="bdc7774a-c46b-4a00-a9b1-c72abe819239" providerId="ADAL" clId="{AEBF4BF7-00EE-4B3C-B952-3EF392D88DF6}" dt="2026-01-09T09:24:12.818" v="92"/>
          <ac:picMkLst>
            <pc:docMk/>
            <pc:sldMk cId="0" sldId="259"/>
            <ac:picMk id="17" creationId="{26F82AE1-C6AA-B820-68F2-CFE286D0903E}"/>
          </ac:picMkLst>
        </pc:picChg>
      </pc:sldChg>
      <pc:sldChg chg="addSp delSp modSp mod modTransition modAnim">
        <pc:chgData name="Jess Down" userId="bdc7774a-c46b-4a00-a9b1-c72abe819239" providerId="ADAL" clId="{AEBF4BF7-00EE-4B3C-B952-3EF392D88DF6}" dt="2026-01-09T09:24:12.818" v="92"/>
        <pc:sldMkLst>
          <pc:docMk/>
          <pc:sldMk cId="0" sldId="260"/>
        </pc:sldMkLst>
        <pc:spChg chg="mod">
          <ac:chgData name="Jess Down" userId="bdc7774a-c46b-4a00-a9b1-c72abe819239" providerId="ADAL" clId="{AEBF4BF7-00EE-4B3C-B952-3EF392D88DF6}" dt="2026-01-08T12:43:41.225" v="71" actId="20577"/>
          <ac:spMkLst>
            <pc:docMk/>
            <pc:sldMk cId="0" sldId="260"/>
            <ac:spMk id="5" creationId="{00000000-0000-0000-0000-000000000000}"/>
          </ac:spMkLst>
        </pc:spChg>
        <pc:picChg chg="add del mod">
          <ac:chgData name="Jess Down" userId="bdc7774a-c46b-4a00-a9b1-c72abe819239" providerId="ADAL" clId="{AEBF4BF7-00EE-4B3C-B952-3EF392D88DF6}" dt="2026-01-09T09:24:12.818" v="92"/>
          <ac:picMkLst>
            <pc:docMk/>
            <pc:sldMk cId="0" sldId="260"/>
            <ac:picMk id="13" creationId="{ADC980D5-21EC-DA51-1415-935A2202D457}"/>
          </ac:picMkLst>
        </pc:picChg>
      </pc:sldChg>
      <pc:sldChg chg="addSp delSp modSp modTransition modAnim modNotesTx">
        <pc:chgData name="Jess Down" userId="bdc7774a-c46b-4a00-a9b1-c72abe819239" providerId="ADAL" clId="{AEBF4BF7-00EE-4B3C-B952-3EF392D88DF6}" dt="2026-01-09T09:24:12.818" v="92"/>
        <pc:sldMkLst>
          <pc:docMk/>
          <pc:sldMk cId="0" sldId="261"/>
        </pc:sldMkLst>
        <pc:picChg chg="add del mod">
          <ac:chgData name="Jess Down" userId="bdc7774a-c46b-4a00-a9b1-c72abe819239" providerId="ADAL" clId="{AEBF4BF7-00EE-4B3C-B952-3EF392D88DF6}" dt="2026-01-09T09:24:12.818" v="92"/>
          <ac:picMkLst>
            <pc:docMk/>
            <pc:sldMk cId="0" sldId="261"/>
            <ac:picMk id="15" creationId="{8B1EACC9-66C6-52D8-27D6-57168DF2F53D}"/>
          </ac:picMkLst>
        </pc:picChg>
      </pc:sldChg>
      <pc:sldChg chg="addSp delSp modSp modTransition modAnim modNotesTx">
        <pc:chgData name="Jess Down" userId="bdc7774a-c46b-4a00-a9b1-c72abe819239" providerId="ADAL" clId="{AEBF4BF7-00EE-4B3C-B952-3EF392D88DF6}" dt="2026-01-09T09:24:12.818" v="92"/>
        <pc:sldMkLst>
          <pc:docMk/>
          <pc:sldMk cId="0" sldId="262"/>
        </pc:sldMkLst>
        <pc:picChg chg="add del mod">
          <ac:chgData name="Jess Down" userId="bdc7774a-c46b-4a00-a9b1-c72abe819239" providerId="ADAL" clId="{AEBF4BF7-00EE-4B3C-B952-3EF392D88DF6}" dt="2026-01-09T09:24:12.818" v="92"/>
          <ac:picMkLst>
            <pc:docMk/>
            <pc:sldMk cId="0" sldId="262"/>
            <ac:picMk id="6" creationId="{69854927-61E4-39AF-1009-41C540E52BA4}"/>
          </ac:picMkLst>
        </pc:picChg>
      </pc:sldChg>
      <pc:sldChg chg="addSp delSp modSp modTransition modAnim">
        <pc:chgData name="Jess Down" userId="bdc7774a-c46b-4a00-a9b1-c72abe819239" providerId="ADAL" clId="{AEBF4BF7-00EE-4B3C-B952-3EF392D88DF6}" dt="2026-01-09T09:24:12.818" v="92"/>
        <pc:sldMkLst>
          <pc:docMk/>
          <pc:sldMk cId="0" sldId="263"/>
        </pc:sldMkLst>
        <pc:picChg chg="add del mod">
          <ac:chgData name="Jess Down" userId="bdc7774a-c46b-4a00-a9b1-c72abe819239" providerId="ADAL" clId="{AEBF4BF7-00EE-4B3C-B952-3EF392D88DF6}" dt="2026-01-09T09:24:12.818" v="92"/>
          <ac:picMkLst>
            <pc:docMk/>
            <pc:sldMk cId="0" sldId="263"/>
            <ac:picMk id="6" creationId="{597B4E36-01E8-ADDE-AA3F-AF3BE6607C32}"/>
          </ac:picMkLst>
        </pc:picChg>
      </pc:sldChg>
      <pc:sldChg chg="addSp delSp modSp mod modTransition modAnim">
        <pc:chgData name="Jess Down" userId="bdc7774a-c46b-4a00-a9b1-c72abe819239" providerId="ADAL" clId="{AEBF4BF7-00EE-4B3C-B952-3EF392D88DF6}" dt="2026-01-09T09:24:12.818" v="92"/>
        <pc:sldMkLst>
          <pc:docMk/>
          <pc:sldMk cId="0" sldId="264"/>
        </pc:sldMkLst>
        <pc:spChg chg="del">
          <ac:chgData name="Jess Down" userId="bdc7774a-c46b-4a00-a9b1-c72abe819239" providerId="ADAL" clId="{AEBF4BF7-00EE-4B3C-B952-3EF392D88DF6}" dt="2026-01-09T09:23:57.464" v="90" actId="478"/>
          <ac:spMkLst>
            <pc:docMk/>
            <pc:sldMk cId="0" sldId="264"/>
            <ac:spMk id="6" creationId="{00000000-0000-0000-0000-000000000000}"/>
          </ac:spMkLst>
        </pc:spChg>
        <pc:picChg chg="add mod">
          <ac:chgData name="Jess Down" userId="bdc7774a-c46b-4a00-a9b1-c72abe819239" providerId="ADAL" clId="{AEBF4BF7-00EE-4B3C-B952-3EF392D88DF6}" dt="2026-01-09T09:23:57.999" v="91"/>
          <ac:picMkLst>
            <pc:docMk/>
            <pc:sldMk cId="0" sldId="264"/>
            <ac:picMk id="4" creationId="{9F19E75E-60AD-5CBA-BD6A-3A85974EC7D2}"/>
          </ac:picMkLst>
        </pc:picChg>
        <pc:picChg chg="add del mod">
          <ac:chgData name="Jess Down" userId="bdc7774a-c46b-4a00-a9b1-c72abe819239" providerId="ADAL" clId="{AEBF4BF7-00EE-4B3C-B952-3EF392D88DF6}" dt="2026-01-09T09:24:12.818" v="92"/>
          <ac:picMkLst>
            <pc:docMk/>
            <pc:sldMk cId="0" sldId="264"/>
            <ac:picMk id="7" creationId="{B2814D1D-6A55-21F4-ED27-999C6E543C63}"/>
          </ac:picMkLst>
        </pc:picChg>
      </pc:sldChg>
      <pc:sldChg chg="addSp delSp modSp mod modTransition modAnim modNotesTx">
        <pc:chgData name="Jess Down" userId="bdc7774a-c46b-4a00-a9b1-c72abe819239" providerId="ADAL" clId="{AEBF4BF7-00EE-4B3C-B952-3EF392D88DF6}" dt="2026-01-09T09:24:12.818" v="92"/>
        <pc:sldMkLst>
          <pc:docMk/>
          <pc:sldMk cId="0" sldId="265"/>
        </pc:sldMkLst>
        <pc:picChg chg="add del mod">
          <ac:chgData name="Jess Down" userId="bdc7774a-c46b-4a00-a9b1-c72abe819239" providerId="ADAL" clId="{AEBF4BF7-00EE-4B3C-B952-3EF392D88DF6}" dt="2026-01-08T12:08:39.063" v="67"/>
          <ac:picMkLst>
            <pc:docMk/>
            <pc:sldMk cId="0" sldId="265"/>
            <ac:picMk id="6" creationId="{E672557A-7339-194D-0CD3-6E8E1A9D96EB}"/>
          </ac:picMkLst>
        </pc:picChg>
        <pc:picChg chg="add del mod ord">
          <ac:chgData name="Jess Down" userId="bdc7774a-c46b-4a00-a9b1-c72abe819239" providerId="ADAL" clId="{AEBF4BF7-00EE-4B3C-B952-3EF392D88DF6}" dt="2026-01-08T12:09:11.996" v="68"/>
          <ac:picMkLst>
            <pc:docMk/>
            <pc:sldMk cId="0" sldId="265"/>
            <ac:picMk id="9" creationId="{F152C941-EE1C-8BE2-6F27-9E3D06B6BC4A}"/>
          </ac:picMkLst>
        </pc:picChg>
        <pc:picChg chg="add del mod">
          <ac:chgData name="Jess Down" userId="bdc7774a-c46b-4a00-a9b1-c72abe819239" providerId="ADAL" clId="{AEBF4BF7-00EE-4B3C-B952-3EF392D88DF6}" dt="2026-01-09T09:24:12.818" v="92"/>
          <ac:picMkLst>
            <pc:docMk/>
            <pc:sldMk cId="0" sldId="265"/>
            <ac:picMk id="10" creationId="{E8CBEB9E-8A60-8156-6457-E6CBFE636932}"/>
          </ac:picMkLst>
        </pc:picChg>
      </pc:sldChg>
      <pc:sldChg chg="addSp delSp modSp mod modTransition modAnim">
        <pc:chgData name="Jess Down" userId="bdc7774a-c46b-4a00-a9b1-c72abe819239" providerId="ADAL" clId="{AEBF4BF7-00EE-4B3C-B952-3EF392D88DF6}" dt="2026-01-09T09:24:12.818" v="92"/>
        <pc:sldMkLst>
          <pc:docMk/>
          <pc:sldMk cId="0" sldId="266"/>
        </pc:sldMkLst>
        <pc:spChg chg="mod">
          <ac:chgData name="Jess Down" userId="bdc7774a-c46b-4a00-a9b1-c72abe819239" providerId="ADAL" clId="{AEBF4BF7-00EE-4B3C-B952-3EF392D88DF6}" dt="2026-01-08T12:02:28.367" v="60" actId="20577"/>
          <ac:spMkLst>
            <pc:docMk/>
            <pc:sldMk cId="0" sldId="266"/>
            <ac:spMk id="5" creationId="{00000000-0000-0000-0000-000000000000}"/>
          </ac:spMkLst>
        </pc:spChg>
        <pc:picChg chg="add del mod">
          <ac:chgData name="Jess Down" userId="bdc7774a-c46b-4a00-a9b1-c72abe819239" providerId="ADAL" clId="{AEBF4BF7-00EE-4B3C-B952-3EF392D88DF6}" dt="2026-01-09T09:24:12.818" v="92"/>
          <ac:picMkLst>
            <pc:docMk/>
            <pc:sldMk cId="0" sldId="266"/>
            <ac:picMk id="4" creationId="{21651531-1F8D-C6D1-1EC5-85CE1B46BFF2}"/>
          </ac:picMkLst>
        </pc:picChg>
        <pc:picChg chg="add mod">
          <ac:chgData name="Jess Down" userId="bdc7774a-c46b-4a00-a9b1-c72abe819239" providerId="ADAL" clId="{AEBF4BF7-00EE-4B3C-B952-3EF392D88DF6}" dt="2026-01-07T16:17:47.342" v="5"/>
          <ac:picMkLst>
            <pc:docMk/>
            <pc:sldMk cId="0" sldId="266"/>
            <ac:picMk id="20" creationId="{19012F8A-BB89-24E7-D758-3329D6121E8A}"/>
          </ac:picMkLst>
        </pc:picChg>
        <pc:picChg chg="add mod">
          <ac:chgData name="Jess Down" userId="bdc7774a-c46b-4a00-a9b1-c72abe819239" providerId="ADAL" clId="{AEBF4BF7-00EE-4B3C-B952-3EF392D88DF6}" dt="2026-01-07T16:17:54.137" v="7" actId="1076"/>
          <ac:picMkLst>
            <pc:docMk/>
            <pc:sldMk cId="0" sldId="266"/>
            <ac:picMk id="21" creationId="{76ACB32E-782A-A2A8-D343-47CF679B6958}"/>
          </ac:picMkLst>
        </pc:picChg>
      </pc:sldChg>
      <pc:sldChg chg="addSp delSp modSp mod modTransition modAnim">
        <pc:chgData name="Jess Down" userId="bdc7774a-c46b-4a00-a9b1-c72abe819239" providerId="ADAL" clId="{AEBF4BF7-00EE-4B3C-B952-3EF392D88DF6}" dt="2026-01-09T09:24:12.818" v="92"/>
        <pc:sldMkLst>
          <pc:docMk/>
          <pc:sldMk cId="4236125932" sldId="267"/>
        </pc:sldMkLst>
        <pc:spChg chg="mod">
          <ac:chgData name="Jess Down" userId="bdc7774a-c46b-4a00-a9b1-c72abe819239" providerId="ADAL" clId="{AEBF4BF7-00EE-4B3C-B952-3EF392D88DF6}" dt="2026-01-08T12:43:33.029" v="70" actId="20577"/>
          <ac:spMkLst>
            <pc:docMk/>
            <pc:sldMk cId="4236125932" sldId="267"/>
            <ac:spMk id="4" creationId="{A9F11345-EBC3-EEC6-2E86-D01C943CC86A}"/>
          </ac:spMkLst>
        </pc:spChg>
        <pc:picChg chg="add del mod">
          <ac:chgData name="Jess Down" userId="bdc7774a-c46b-4a00-a9b1-c72abe819239" providerId="ADAL" clId="{AEBF4BF7-00EE-4B3C-B952-3EF392D88DF6}" dt="2026-01-09T09:24:12.818" v="92"/>
          <ac:picMkLst>
            <pc:docMk/>
            <pc:sldMk cId="4236125932" sldId="267"/>
            <ac:picMk id="5" creationId="{83BEB739-19B1-5EF8-06C6-AA47CAF9E2B6}"/>
          </ac:picMkLst>
        </pc:picChg>
      </pc:sldChg>
      <pc:sldChg chg="addSp delSp modSp mod modTransition modAnim">
        <pc:chgData name="Jess Down" userId="bdc7774a-c46b-4a00-a9b1-c72abe819239" providerId="ADAL" clId="{AEBF4BF7-00EE-4B3C-B952-3EF392D88DF6}" dt="2026-01-09T09:24:12.818" v="92"/>
        <pc:sldMkLst>
          <pc:docMk/>
          <pc:sldMk cId="3943293385" sldId="268"/>
        </pc:sldMkLst>
        <pc:picChg chg="add del mod">
          <ac:chgData name="Jess Down" userId="bdc7774a-c46b-4a00-a9b1-c72abe819239" providerId="ADAL" clId="{AEBF4BF7-00EE-4B3C-B952-3EF392D88DF6}" dt="2026-01-08T12:05:51.027" v="63"/>
          <ac:picMkLst>
            <pc:docMk/>
            <pc:sldMk cId="3943293385" sldId="268"/>
            <ac:picMk id="13" creationId="{2061B32D-9676-5189-2AD1-A231C29FBF49}"/>
          </ac:picMkLst>
        </pc:picChg>
        <pc:picChg chg="add del mod ord">
          <ac:chgData name="Jess Down" userId="bdc7774a-c46b-4a00-a9b1-c72abe819239" providerId="ADAL" clId="{AEBF4BF7-00EE-4B3C-B952-3EF392D88DF6}" dt="2026-01-08T12:06:09.977" v="64"/>
          <ac:picMkLst>
            <pc:docMk/>
            <pc:sldMk cId="3943293385" sldId="268"/>
            <ac:picMk id="16" creationId="{0F08B060-324D-6166-8052-BD7A6B911596}"/>
          </ac:picMkLst>
        </pc:picChg>
        <pc:picChg chg="add del mod">
          <ac:chgData name="Jess Down" userId="bdc7774a-c46b-4a00-a9b1-c72abe819239" providerId="ADAL" clId="{AEBF4BF7-00EE-4B3C-B952-3EF392D88DF6}" dt="2026-01-09T09:24:12.818" v="92"/>
          <ac:picMkLst>
            <pc:docMk/>
            <pc:sldMk cId="3943293385" sldId="268"/>
            <ac:picMk id="17" creationId="{97AFC128-6988-E821-3629-6B779A4173AD}"/>
          </ac:picMkLst>
        </pc:picChg>
      </pc:sldChg>
      <pc:sldChg chg="addSp delSp modSp mod modTransition modAnim">
        <pc:chgData name="Jess Down" userId="bdc7774a-c46b-4a00-a9b1-c72abe819239" providerId="ADAL" clId="{AEBF4BF7-00EE-4B3C-B952-3EF392D88DF6}" dt="2026-01-09T09:24:12.818" v="92"/>
        <pc:sldMkLst>
          <pc:docMk/>
          <pc:sldMk cId="1560258121" sldId="269"/>
        </pc:sldMkLst>
        <pc:picChg chg="add del mod">
          <ac:chgData name="Jess Down" userId="bdc7774a-c46b-4a00-a9b1-c72abe819239" providerId="ADAL" clId="{AEBF4BF7-00EE-4B3C-B952-3EF392D88DF6}" dt="2026-01-09T09:24:12.818" v="92"/>
          <ac:picMkLst>
            <pc:docMk/>
            <pc:sldMk cId="1560258121" sldId="269"/>
            <ac:picMk id="5" creationId="{9A3249CE-5BE5-B7F5-B163-765EDF0218F1}"/>
          </ac:picMkLst>
        </pc:picChg>
        <pc:picChg chg="add mod">
          <ac:chgData name="Jess Down" userId="bdc7774a-c46b-4a00-a9b1-c72abe819239" providerId="ADAL" clId="{AEBF4BF7-00EE-4B3C-B952-3EF392D88DF6}" dt="2026-01-07T16:17:13.987" v="0"/>
          <ac:picMkLst>
            <pc:docMk/>
            <pc:sldMk cId="1560258121" sldId="269"/>
            <ac:picMk id="16" creationId="{BDC6B537-1FA1-8768-5853-341A466041D0}"/>
          </ac:picMkLst>
        </pc:picChg>
        <pc:picChg chg="add mod">
          <ac:chgData name="Jess Down" userId="bdc7774a-c46b-4a00-a9b1-c72abe819239" providerId="ADAL" clId="{AEBF4BF7-00EE-4B3C-B952-3EF392D88DF6}" dt="2026-01-07T16:17:22.003" v="2" actId="1076"/>
          <ac:picMkLst>
            <pc:docMk/>
            <pc:sldMk cId="1560258121" sldId="269"/>
            <ac:picMk id="18" creationId="{B608D506-B066-05C0-F49C-BF2CB12403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this year’s Children’s Mental Health week. </a:t>
            </a:r>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2788609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Active: </a:t>
            </a:r>
            <a:r>
              <a:rPr kumimoji="0" lang="en-US" sz="12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Being active with others helps us to feel part of a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Arial" panose="020B0604020202020204" pitchFamily="34" charset="0"/>
                <a:ea typeface="F37 Gruffy 1"/>
                <a:cs typeface="Arial" panose="020B0604020202020204" pitchFamily="34" charset="0"/>
                <a:sym typeface="F37 Gruffy 1"/>
              </a:rPr>
              <a:t>Think of an activity you enjoy- sport, dance, walking or a game. Share it with the person next to you. How could you make it more inclusive and invite others to join?</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Arial" panose="020B0604020202020204" pitchFamily="34" charset="0"/>
                <a:ea typeface="F37 Gruffy 1"/>
                <a:cs typeface="Arial" panose="020B0604020202020204" pitchFamily="34" charset="0"/>
                <a:sym typeface="F37 Gruffy 1"/>
              </a:rPr>
              <a:t>(If students presenting feel confident to, they could lead a simple activity or game they know with the assembly)</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Notice: </a:t>
            </a:r>
            <a:r>
              <a:rPr kumimoji="0" lang="en-US" sz="12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Take time to notice the things that are special to you and make you feel happy around your home and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Arial" panose="020B0604020202020204" pitchFamily="34" charset="0"/>
                <a:ea typeface="F37 Gruffy 1"/>
                <a:cs typeface="Arial" panose="020B0604020202020204" pitchFamily="34" charset="0"/>
                <a:sym typeface="F37 Gruffy 1"/>
              </a:rPr>
              <a:t>Look around. What makes this space feel like yours- maybe the work on the walls, achievements displayed or something that represents your school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Arial" panose="020B0604020202020204" pitchFamily="34" charset="0"/>
                <a:ea typeface="F37 Gruffy 1"/>
                <a:cs typeface="Arial" panose="020B0604020202020204" pitchFamily="34" charset="0"/>
                <a:sym typeface="F37 Gruffy 1"/>
              </a:rPr>
              <a:t>Or take a moment to look within and notice where you feel your sense of belonging within school. This could be a sports team, club you attend or within your role such as on school council or as a Wellbeing Ambassador.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ts val="7647"/>
              </a:lnSpc>
              <a:spcBef>
                <a:spcPts val="0"/>
              </a:spcBef>
              <a:spcAft>
                <a:spcPts val="0"/>
              </a:spcAft>
              <a:buClrTx/>
              <a:buSzTx/>
              <a:buFontTx/>
              <a:buNone/>
              <a:tabLst/>
              <a:defRPr/>
            </a:pPr>
            <a:r>
              <a:rPr lang="en-US" dirty="0"/>
              <a:t>Give: </a:t>
            </a:r>
            <a:r>
              <a:rPr kumimoji="0" lang="en-US" sz="120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Acts of kindness help others feel they belong. Acts of kindness might include: inviting someone to join a group activity, smiling at others during the day or taking the time to listen to a friend.</a:t>
            </a:r>
          </a:p>
          <a:p>
            <a:pPr marL="0" marR="0" lvl="0" indent="0" algn="l" defTabSz="914400" rtl="0" eaLnBrk="1" fontAlgn="auto" latinLnBrk="0" hangingPunct="1">
              <a:lnSpc>
                <a:spcPts val="7647"/>
              </a:lnSpc>
              <a:spcBef>
                <a:spcPts val="0"/>
              </a:spcBef>
              <a:spcAft>
                <a:spcPts val="0"/>
              </a:spcAft>
              <a:buClrTx/>
              <a:buSzTx/>
              <a:buFontTx/>
              <a:buNone/>
              <a:tabLst/>
              <a:defRPr/>
            </a:pPr>
            <a:endParaRPr kumimoji="0" lang="en-US" sz="120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ts val="7647"/>
              </a:lnSpc>
              <a:spcBef>
                <a:spcPts val="0"/>
              </a:spcBef>
              <a:spcAft>
                <a:spcPts val="0"/>
              </a:spcAft>
              <a:buClrTx/>
              <a:buSzTx/>
              <a:buFontTx/>
              <a:buNone/>
              <a:tabLst/>
              <a:defRPr/>
            </a:pPr>
            <a:r>
              <a:rPr kumimoji="0" lang="en-US" sz="120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We have been thinking about our own acts of kindness for the week… (students presenting to each share an act of kindness they will be doing this week)</a:t>
            </a:r>
          </a:p>
          <a:p>
            <a:pPr marL="0" marR="0" lvl="0" indent="0" algn="l" defTabSz="914400" rtl="0" eaLnBrk="1" fontAlgn="auto" latinLnBrk="0" hangingPunct="1">
              <a:lnSpc>
                <a:spcPts val="7647"/>
              </a:lnSpc>
              <a:spcBef>
                <a:spcPts val="0"/>
              </a:spcBef>
              <a:spcAft>
                <a:spcPts val="0"/>
              </a:spcAft>
              <a:buClrTx/>
              <a:buSzTx/>
              <a:buFontTx/>
              <a:buNone/>
              <a:tabLst/>
              <a:defRPr/>
            </a:pPr>
            <a:endParaRPr kumimoji="0" lang="en-US" sz="120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ts val="7647"/>
              </a:lnSpc>
              <a:spcBef>
                <a:spcPts val="0"/>
              </a:spcBef>
              <a:spcAft>
                <a:spcPts val="0"/>
              </a:spcAft>
              <a:buClrTx/>
              <a:buSzTx/>
              <a:buFontTx/>
              <a:buNone/>
              <a:tabLst/>
              <a:defRPr/>
            </a:pPr>
            <a:r>
              <a:rPr lang="en-US" sz="1200" b="0" dirty="0">
                <a:solidFill>
                  <a:schemeClr val="bg1"/>
                </a:solidFill>
                <a:latin typeface="Arial" panose="020B0604020202020204" pitchFamily="34" charset="0"/>
                <a:ea typeface="F37 Gruffy 1"/>
                <a:cs typeface="Arial" panose="020B0604020202020204" pitchFamily="34" charset="0"/>
                <a:sym typeface="F37 Gruffy 1"/>
              </a:rPr>
              <a:t>Turn to the person next to you and share your idea for something kind you can do this week.</a:t>
            </a:r>
          </a:p>
          <a:p>
            <a:pPr marL="0" marR="0" lvl="0" indent="0" algn="l" defTabSz="914400" rtl="0" eaLnBrk="1" fontAlgn="auto" latinLnBrk="0" hangingPunct="1">
              <a:lnSpc>
                <a:spcPts val="7647"/>
              </a:lnSpc>
              <a:spcBef>
                <a:spcPts val="0"/>
              </a:spcBef>
              <a:spcAft>
                <a:spcPts val="0"/>
              </a:spcAft>
              <a:buClrTx/>
              <a:buSzTx/>
              <a:buFontTx/>
              <a:buNone/>
              <a:tabLst/>
              <a:defRPr/>
            </a:pPr>
            <a:r>
              <a:rPr lang="en-US" sz="1200" b="0" dirty="0">
                <a:solidFill>
                  <a:schemeClr val="bg1"/>
                </a:solidFill>
                <a:latin typeface="Arial" panose="020B0604020202020204" pitchFamily="34" charset="0"/>
                <a:cs typeface="Arial" panose="020B0604020202020204" pitchFamily="34" charset="0"/>
                <a:sym typeface="F37 Gruffy 1"/>
              </a:rPr>
              <a:t>If you feel comfortable to, you can then share it with the room. </a:t>
            </a:r>
            <a:endParaRPr lang="en-US" b="0" dirty="0"/>
          </a:p>
          <a:p>
            <a:pPr marL="0" marR="0" lvl="0" indent="0" algn="l" defTabSz="914400" rtl="0" eaLnBrk="1" fontAlgn="auto" latinLnBrk="0" hangingPunct="1">
              <a:lnSpc>
                <a:spcPts val="7647"/>
              </a:lnSpc>
              <a:spcBef>
                <a:spcPts val="0"/>
              </a:spcBef>
              <a:spcAft>
                <a:spcPts val="0"/>
              </a:spcAft>
              <a:buClrTx/>
              <a:buSzTx/>
              <a:buFontTx/>
              <a:buNone/>
              <a:tabLst/>
              <a:defRPr/>
            </a:pPr>
            <a:endParaRPr lang="en-US" sz="1200" b="0" dirty="0">
              <a:solidFill>
                <a:schemeClr val="bg1"/>
              </a:solidFill>
              <a:latin typeface="Arial" panose="020B0604020202020204" pitchFamily="34" charset="0"/>
              <a:ea typeface="F37 Gruffy 1"/>
              <a:cs typeface="Arial" panose="020B0604020202020204" pitchFamily="34" charset="0"/>
              <a:sym typeface="F37 Gruffy 1"/>
            </a:endParaRPr>
          </a:p>
          <a:p>
            <a:pPr marL="0" marR="0" lvl="0" indent="0" algn="l" defTabSz="914400" rtl="0" eaLnBrk="1" fontAlgn="auto" latinLnBrk="0" hangingPunct="1">
              <a:lnSpc>
                <a:spcPts val="7647"/>
              </a:lnSpc>
              <a:spcBef>
                <a:spcPts val="0"/>
              </a:spcBef>
              <a:spcAft>
                <a:spcPts val="0"/>
              </a:spcAft>
              <a:buClrTx/>
              <a:buSzTx/>
              <a:buFontTx/>
              <a:buNone/>
              <a:tabLst/>
              <a:defRPr/>
            </a:pPr>
            <a:endParaRPr kumimoji="0" lang="en-US" sz="120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a:p>
            <a:pPr algn="l"/>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ts val="7647"/>
              </a:lnSpc>
            </a:pPr>
            <a:r>
              <a:rPr lang="en-US" sz="1200" dirty="0">
                <a:solidFill>
                  <a:srgbClr val="D2FF4D"/>
                </a:solidFill>
                <a:latin typeface="Arial" panose="020B0604020202020204" pitchFamily="34" charset="0"/>
                <a:ea typeface="F37 Gruffy 1"/>
                <a:cs typeface="Arial" panose="020B0604020202020204" pitchFamily="34" charset="0"/>
                <a:sym typeface="F37 Gruffy 1"/>
              </a:rPr>
              <a:t>Thank you for listening and involving yourselves today. Choose at least one of the </a:t>
            </a:r>
            <a:r>
              <a:rPr lang="en-US" sz="1200" dirty="0">
                <a:solidFill>
                  <a:schemeClr val="bg1"/>
                </a:solidFill>
                <a:latin typeface="Arial" panose="020B0604020202020204" pitchFamily="34" charset="0"/>
                <a:ea typeface="F37 Gruffy 1"/>
                <a:cs typeface="Arial" panose="020B0604020202020204" pitchFamily="34" charset="0"/>
                <a:sym typeface="F37 Gruffy 1"/>
              </a:rPr>
              <a:t>5 Ways to Wellbeing</a:t>
            </a:r>
            <a:r>
              <a:rPr lang="en-US" sz="1200" dirty="0">
                <a:solidFill>
                  <a:srgbClr val="D2FF4D"/>
                </a:solidFill>
                <a:latin typeface="Arial" panose="020B0604020202020204" pitchFamily="34" charset="0"/>
                <a:ea typeface="F37 Gruffy 1"/>
                <a:cs typeface="Arial" panose="020B0604020202020204" pitchFamily="34" charset="0"/>
                <a:sym typeface="F37 Gruffy 1"/>
              </a:rPr>
              <a:t> activities to do this Children’s Mental Health Week; to help yourself and others feel a sense of belonging. </a:t>
            </a:r>
          </a:p>
          <a:p>
            <a:pPr algn="l">
              <a:lnSpc>
                <a:spcPts val="7647"/>
              </a:lnSpc>
            </a:pPr>
            <a:r>
              <a:rPr lang="en-US" sz="1200" dirty="0">
                <a:solidFill>
                  <a:srgbClr val="D2FF4D"/>
                </a:solidFill>
                <a:latin typeface="Arial" panose="020B0604020202020204" pitchFamily="34" charset="0"/>
                <a:ea typeface="F37 Gruffy 1"/>
                <a:cs typeface="Arial" panose="020B0604020202020204" pitchFamily="34" charset="0"/>
                <a:sym typeface="F37 Gruffy 1"/>
              </a:rPr>
              <a:t>Think about how you can then include some of these activities in the future to help both your own wellbeing and the wellbeing of others.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theme of this year’s children’s mental health week is ‘This is my place’. This theme is all based around belonging.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8F355-3753-67A2-9843-3DA33592706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9872B3-B743-25D9-1C1A-FF56D7BB55C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5CDDCD7-6657-6499-2BDB-3F6F2690E2A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585ADAC-FFA7-F090-8321-AA9B43C92EC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226BE0B-C70A-6BCE-3706-6831CACF839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200" b="0" dirty="0">
                <a:solidFill>
                  <a:srgbClr val="FFFF00"/>
                </a:solidFill>
                <a:latin typeface="Arial" panose="020B0604020202020204" pitchFamily="34" charset="0"/>
                <a:ea typeface="F37 Gruffy 2"/>
                <a:cs typeface="Arial" panose="020B0604020202020204" pitchFamily="34" charset="0"/>
                <a:sym typeface="F37 Gruffy 2"/>
              </a:rPr>
              <a:t>Belonging means feeling </a:t>
            </a:r>
            <a:r>
              <a:rPr lang="en-US" sz="1200" b="0" dirty="0">
                <a:solidFill>
                  <a:schemeClr val="bg1"/>
                </a:solidFill>
                <a:latin typeface="Arial" panose="020B0604020202020204" pitchFamily="34" charset="0"/>
                <a:ea typeface="F37 Gruffy 2"/>
                <a:cs typeface="Arial" panose="020B0604020202020204" pitchFamily="34" charset="0"/>
                <a:sym typeface="F37 Gruffy 2"/>
              </a:rPr>
              <a:t>accepted, included, </a:t>
            </a:r>
            <a:r>
              <a:rPr lang="en-US" sz="1200" b="0" dirty="0">
                <a:solidFill>
                  <a:srgbClr val="FFFF00"/>
                </a:solidFill>
                <a:latin typeface="Arial" panose="020B0604020202020204" pitchFamily="34" charset="0"/>
                <a:ea typeface="F37 Gruffy 2"/>
                <a:cs typeface="Arial" panose="020B0604020202020204" pitchFamily="34" charset="0"/>
                <a:sym typeface="F37 Gruffy 2"/>
              </a:rPr>
              <a:t>and </a:t>
            </a:r>
            <a:r>
              <a:rPr lang="en-US" sz="1200" b="0" dirty="0">
                <a:solidFill>
                  <a:schemeClr val="bg1"/>
                </a:solidFill>
                <a:latin typeface="Arial" panose="020B0604020202020204" pitchFamily="34" charset="0"/>
                <a:ea typeface="F37 Gruffy 2"/>
                <a:cs typeface="Arial" panose="020B0604020202020204" pitchFamily="34" charset="0"/>
                <a:sym typeface="F37 Gruffy 2"/>
              </a:rPr>
              <a:t>valued for who you are</a:t>
            </a:r>
            <a:r>
              <a:rPr lang="en-US" sz="1200" b="0" dirty="0">
                <a:solidFill>
                  <a:srgbClr val="FFFF00"/>
                </a:solidFill>
                <a:latin typeface="Arial" panose="020B0604020202020204" pitchFamily="34" charset="0"/>
                <a:ea typeface="F37 Gruffy 2"/>
                <a:cs typeface="Arial" panose="020B0604020202020204" pitchFamily="34" charset="0"/>
                <a:sym typeface="F37 Gruffy 2"/>
              </a:rPr>
              <a:t>. It’s when you feel </a:t>
            </a:r>
            <a:r>
              <a:rPr lang="en-US" sz="1200" b="0" dirty="0">
                <a:solidFill>
                  <a:schemeClr val="bg1"/>
                </a:solidFill>
                <a:latin typeface="Arial" panose="020B0604020202020204" pitchFamily="34" charset="0"/>
                <a:ea typeface="F37 Gruffy 2"/>
                <a:cs typeface="Arial" panose="020B0604020202020204" pitchFamily="34" charset="0"/>
                <a:sym typeface="F37 Gruffy 2"/>
              </a:rPr>
              <a:t>safe to be yourself </a:t>
            </a:r>
            <a:r>
              <a:rPr lang="en-US" sz="1200" b="0" dirty="0">
                <a:solidFill>
                  <a:srgbClr val="FFFF00"/>
                </a:solidFill>
                <a:latin typeface="Arial" panose="020B0604020202020204" pitchFamily="34" charset="0"/>
                <a:ea typeface="F37 Gruffy 2"/>
                <a:cs typeface="Arial" panose="020B0604020202020204" pitchFamily="34" charset="0"/>
                <a:sym typeface="F37 Gruffy 2"/>
              </a:rPr>
              <a:t>and know you’re </a:t>
            </a:r>
            <a:r>
              <a:rPr lang="en-US" sz="1200" b="0" dirty="0">
                <a:solidFill>
                  <a:schemeClr val="bg1"/>
                </a:solidFill>
                <a:latin typeface="Arial" panose="020B0604020202020204" pitchFamily="34" charset="0"/>
                <a:ea typeface="F37 Gruffy 2"/>
                <a:cs typeface="Arial" panose="020B0604020202020204" pitchFamily="34" charset="0"/>
                <a:sym typeface="F37 Gruffy 2"/>
              </a:rPr>
              <a:t>part of something</a:t>
            </a:r>
            <a:r>
              <a:rPr lang="en-US" sz="1200" b="0" dirty="0">
                <a:solidFill>
                  <a:srgbClr val="FFFF00"/>
                </a:solidFill>
                <a:latin typeface="Arial" panose="020B0604020202020204" pitchFamily="34" charset="0"/>
                <a:ea typeface="F37 Gruffy 2"/>
                <a:cs typeface="Arial" panose="020B0604020202020204" pitchFamily="34" charset="0"/>
                <a:sym typeface="F37 Gruffy 2"/>
              </a:rPr>
              <a:t>- like your friendship group, your school community, or your family.</a:t>
            </a:r>
          </a:p>
          <a:p>
            <a:endParaRPr lang="en-US" sz="1200" b="0" dirty="0">
              <a:solidFill>
                <a:schemeClr val="bg1"/>
              </a:solidFill>
              <a:latin typeface="Arial" panose="020B0604020202020204" pitchFamily="34" charset="0"/>
              <a:ea typeface="F37 Gruffy 2"/>
              <a:cs typeface="Arial" panose="020B0604020202020204" pitchFamily="34" charset="0"/>
              <a:sym typeface="F37 Gruffy 2"/>
            </a:endParaRPr>
          </a:p>
          <a:p>
            <a:r>
              <a:rPr lang="en-US" sz="1200" b="0" dirty="0">
                <a:solidFill>
                  <a:srgbClr val="FFFF00"/>
                </a:solidFill>
                <a:latin typeface="Arial" panose="020B0604020202020204" pitchFamily="34" charset="0"/>
                <a:ea typeface="F37 Gruffy 2"/>
                <a:cs typeface="Arial" panose="020B0604020202020204" pitchFamily="34" charset="0"/>
                <a:sym typeface="F37 Gruffy 2"/>
              </a:rPr>
              <a:t>Examples of belonging:</a:t>
            </a:r>
          </a:p>
          <a:p>
            <a:pPr marL="171450" indent="-171450">
              <a:buFont typeface="Arial" panose="020B0604020202020204" pitchFamily="34" charset="0"/>
              <a:buChar char="•"/>
            </a:pPr>
            <a:r>
              <a:rPr lang="en-US" sz="1200" b="0" dirty="0">
                <a:solidFill>
                  <a:srgbClr val="FFFF00"/>
                </a:solidFill>
                <a:latin typeface="Arial" panose="020B0604020202020204" pitchFamily="34" charset="0"/>
                <a:ea typeface="F37 Gruffy 2"/>
                <a:cs typeface="Arial" panose="020B0604020202020204" pitchFamily="34" charset="0"/>
                <a:sym typeface="F37 Gruffy 2"/>
              </a:rPr>
              <a:t>When you have friends you can trust and spend time with</a:t>
            </a:r>
          </a:p>
          <a:p>
            <a:pPr marL="171450" indent="-171450">
              <a:buFont typeface="Arial" panose="020B0604020202020204" pitchFamily="34" charset="0"/>
              <a:buChar char="•"/>
            </a:pPr>
            <a:r>
              <a:rPr lang="en-US" sz="1200" b="0" dirty="0">
                <a:solidFill>
                  <a:srgbClr val="FFFF00"/>
                </a:solidFill>
                <a:latin typeface="Arial" panose="020B0604020202020204" pitchFamily="34" charset="0"/>
                <a:ea typeface="F37 Gruffy 2"/>
                <a:cs typeface="Arial" panose="020B0604020202020204" pitchFamily="34" charset="0"/>
                <a:sym typeface="F37 Gruffy 2"/>
              </a:rPr>
              <a:t>When people listen to your opinions and respect your ideas</a:t>
            </a:r>
          </a:p>
          <a:p>
            <a:pPr marL="171450" indent="-171450">
              <a:buFont typeface="Arial" panose="020B0604020202020204" pitchFamily="34" charset="0"/>
              <a:buChar char="•"/>
            </a:pPr>
            <a:r>
              <a:rPr lang="en-US" sz="1200" b="0" dirty="0">
                <a:solidFill>
                  <a:srgbClr val="FFFF00"/>
                </a:solidFill>
                <a:latin typeface="Arial" panose="020B0604020202020204" pitchFamily="34" charset="0"/>
                <a:ea typeface="F37 Gruffy 2"/>
                <a:cs typeface="Arial" panose="020B0604020202020204" pitchFamily="34" charset="0"/>
                <a:sym typeface="F37 Gruffy 2"/>
              </a:rPr>
              <a:t>When you feel proud to be part of your school or a team</a:t>
            </a:r>
            <a:endParaRPr lang="en-US" sz="1200" b="0" dirty="0">
              <a:solidFill>
                <a:srgbClr val="FFFF00"/>
              </a:solidFill>
              <a:ea typeface="F37 Gruffy 2"/>
              <a:cs typeface="Arial" panose="020B0604020202020204" pitchFamily="34" charset="0"/>
              <a:sym typeface="F37 Gruffy 2"/>
            </a:endParaRPr>
          </a:p>
          <a:p>
            <a:endParaRPr lang="en-US" dirty="0"/>
          </a:p>
        </p:txBody>
      </p:sp>
      <p:sp>
        <p:nvSpPr>
          <p:cNvPr id="6" name="Footer Placeholder 5">
            <a:extLst>
              <a:ext uri="{FF2B5EF4-FFF2-40B4-BE49-F238E27FC236}">
                <a16:creationId xmlns:a16="http://schemas.microsoft.com/office/drawing/2014/main" id="{96558A74-0B6C-2193-C1B3-262810FA3B2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44A9896-C121-AFE7-9DC4-C67508BA190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0031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C6E1F-D065-5A33-574C-5078ABC52E7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6DEEEA-C097-87AD-AB0E-A6BFF498F86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3D738E2-185D-85DB-8838-4AEDA000C0C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4244154-A0AD-2C6D-9116-9090A100A66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710B05F-8D48-EF50-FD70-879C50BE900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fontAlgn="t"/>
            <a:r>
              <a:rPr lang="en-US" sz="1200" b="0" i="0" kern="1200" dirty="0">
                <a:solidFill>
                  <a:schemeClr val="tx1"/>
                </a:solidFill>
                <a:effectLst/>
                <a:latin typeface="+mn-lt"/>
                <a:ea typeface="+mn-ea"/>
                <a:cs typeface="+mn-cs"/>
              </a:rPr>
              <a:t>Simone Biles is the most decorated gymnast in history, with 7 Olympic medals and 25 World Championship medals, including multiple golds for her incredible performances.</a:t>
            </a:r>
          </a:p>
          <a:p>
            <a:pPr fontAlgn="t"/>
            <a:r>
              <a:rPr lang="en-US" sz="1200" b="0" i="0" kern="1200" dirty="0">
                <a:solidFill>
                  <a:schemeClr val="tx1"/>
                </a:solidFill>
                <a:effectLst/>
                <a:latin typeface="+mn-lt"/>
                <a:ea typeface="+mn-ea"/>
                <a:cs typeface="+mn-cs"/>
              </a:rPr>
              <a:t>She reminds us: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‘You can’t be afraid to stand out. Your differences make you belong in your own special way.’</a:t>
            </a:r>
          </a:p>
          <a:p>
            <a:pPr fontAlgn="t"/>
            <a:r>
              <a:rPr lang="en-US" sz="1200" b="0" i="0" kern="1200" dirty="0">
                <a:solidFill>
                  <a:schemeClr val="tx1"/>
                </a:solidFill>
                <a:effectLst/>
                <a:latin typeface="+mn-lt"/>
                <a:ea typeface="+mn-ea"/>
                <a:cs typeface="+mn-cs"/>
              </a:rPr>
              <a:t>Think about that- belonging isn’t about being the same as everyone else. It’s about embracing what makes you unique and using it to connect with others."</a:t>
            </a:r>
          </a:p>
          <a:p>
            <a:endParaRPr lang="en-US" dirty="0"/>
          </a:p>
        </p:txBody>
      </p:sp>
      <p:sp>
        <p:nvSpPr>
          <p:cNvPr id="6" name="Footer Placeholder 5">
            <a:extLst>
              <a:ext uri="{FF2B5EF4-FFF2-40B4-BE49-F238E27FC236}">
                <a16:creationId xmlns:a16="http://schemas.microsoft.com/office/drawing/2014/main" id="{DE25385C-EFCF-88E8-8F84-257192DD35C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761F2A9-9094-D419-F1CA-0729784BE2A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60911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Children’s mental health week is a good time to remind everyone about wellbeing. Wellbeing is feeling good and functioning well.</a:t>
            </a:r>
          </a:p>
          <a:p>
            <a:r>
              <a:rPr lang="en-US" dirty="0"/>
              <a:t>Knowing what makes us feel good and function well is important - and different for everyone.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5 ways to wellbeing can help us feel good and function well by helping us to:</a:t>
            </a:r>
          </a:p>
          <a:p>
            <a:r>
              <a:rPr lang="en-US" dirty="0"/>
              <a:t>Connect with others and the world around us</a:t>
            </a:r>
          </a:p>
          <a:p>
            <a:r>
              <a:rPr lang="en-US" dirty="0"/>
              <a:t>Keep learning new things to help us to build our self esteem and resilience. Self esteem tells us how we feel about ourselves and resilience helps us to carry on when things feel tough</a:t>
            </a:r>
          </a:p>
          <a:p>
            <a:r>
              <a:rPr lang="en-US" dirty="0"/>
              <a:t>Take notice of what's around us to help keep ourselves calm and comfortable, focusing on what we can see, hear and feel in our environment</a:t>
            </a:r>
          </a:p>
          <a:p>
            <a:r>
              <a:rPr lang="en-US" dirty="0"/>
              <a:t>Be active - we don't have to be the next Olympian to be active but we do want to move our bodies every day to help keep our mind and body working nicely together </a:t>
            </a:r>
          </a:p>
          <a:p>
            <a:r>
              <a:rPr lang="en-US" dirty="0"/>
              <a:t>Give - being kind and considerate is an easy way we can give back to others. When we give kindness it makes us feel good and it helps the person who we have cared for to feel good too.  </a:t>
            </a:r>
          </a:p>
          <a:p>
            <a:endParaRPr lang="en-US" dirty="0"/>
          </a:p>
          <a:p>
            <a:r>
              <a:rPr lang="en-US" dirty="0"/>
              <a:t>An easy way to remember the 5 ways to wellbeing is CLANG.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B01C8-F50A-4B63-1AF3-FAA228EF78D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3A6F3C-98DE-034B-442A-0BFE0F4A3E0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3272CC6-1948-C956-9978-91B35CEAC6B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A2ED2F3-3635-076D-AA8A-3ED25F2AB3E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D3BE915-BD23-7000-04C4-7F8E3FF7B67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ea typeface="F37 Gruffy 1"/>
                <a:cs typeface="Arial" panose="020B0604020202020204" pitchFamily="34" charset="0"/>
                <a:sym typeface="F37 Gruffy 1"/>
              </a:rPr>
              <a:t>Children’s Mental Health Week is a great chance to focus on the </a:t>
            </a:r>
            <a:r>
              <a:rPr lang="en-US" sz="1200" dirty="0">
                <a:solidFill>
                  <a:srgbClr val="FFFF00"/>
                </a:solidFill>
                <a:latin typeface="Arial" panose="020B0604020202020204" pitchFamily="34" charset="0"/>
                <a:ea typeface="F37 Gruffy 1"/>
                <a:cs typeface="Arial" panose="020B0604020202020204" pitchFamily="34" charset="0"/>
                <a:sym typeface="F37 Gruffy 1"/>
              </a:rPr>
              <a:t>Five Ways to Wellbeing</a:t>
            </a:r>
            <a:r>
              <a:rPr lang="en-US" sz="1200" dirty="0">
                <a:solidFill>
                  <a:schemeClr val="bg1"/>
                </a:solidFill>
                <a:latin typeface="Arial" panose="020B0604020202020204" pitchFamily="34" charset="0"/>
                <a:ea typeface="F37 Gruffy 1"/>
                <a:cs typeface="Arial" panose="020B0604020202020204" pitchFamily="34" charset="0"/>
                <a:sym typeface="F37 Gruffy 1"/>
              </a:rPr>
              <a:t> and think about how we can link them to feeling a sense of belonging. H</a:t>
            </a:r>
            <a:r>
              <a:rPr lang="en-US" dirty="0"/>
              <a:t>ere are a few ideas to get you started this children's mental health week.</a:t>
            </a:r>
          </a:p>
        </p:txBody>
      </p:sp>
      <p:sp>
        <p:nvSpPr>
          <p:cNvPr id="6" name="Footer Placeholder 5">
            <a:extLst>
              <a:ext uri="{FF2B5EF4-FFF2-40B4-BE49-F238E27FC236}">
                <a16:creationId xmlns:a16="http://schemas.microsoft.com/office/drawing/2014/main" id="{F7F42CE7-6570-EBC0-712B-73C2B975B7B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964B9C1-D839-F62A-7463-EF47D00C020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35035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ts val="7647"/>
              </a:lnSpc>
            </a:pPr>
            <a:r>
              <a:rPr lang="en-US" sz="1200" b="0" dirty="0">
                <a:solidFill>
                  <a:srgbClr val="FFFF00"/>
                </a:solidFill>
                <a:latin typeface="Arial" panose="020B0604020202020204" pitchFamily="34" charset="0"/>
                <a:cs typeface="Arial" panose="020B0604020202020204" pitchFamily="34" charset="0"/>
              </a:rPr>
              <a:t>Connect: Belonging means feeling connected to others and knowing you are an important part of a community, group, or team.</a:t>
            </a:r>
            <a:endParaRPr lang="en-US" sz="1200" b="0" dirty="0">
              <a:solidFill>
                <a:srgbClr val="FFFF00"/>
              </a:solidFill>
              <a:latin typeface="Arial" panose="020B0604020202020204" pitchFamily="34" charset="0"/>
              <a:cs typeface="Arial" panose="020B0604020202020204" pitchFamily="34" charset="0"/>
              <a:sym typeface="F37 Gruffy 1"/>
            </a:endParaRPr>
          </a:p>
          <a:p>
            <a:pPr algn="l">
              <a:lnSpc>
                <a:spcPts val="7647"/>
              </a:lnSpc>
            </a:pPr>
            <a:r>
              <a:rPr lang="en-US" sz="1200" b="0" dirty="0">
                <a:solidFill>
                  <a:schemeClr val="bg1"/>
                </a:solidFill>
                <a:latin typeface="Arial" panose="020B0604020202020204" pitchFamily="34" charset="0"/>
                <a:cs typeface="Arial" panose="020B0604020202020204" pitchFamily="34" charset="0"/>
                <a:sym typeface="F37 Gruffy 1"/>
              </a:rPr>
              <a:t>Let’s connect with someone now. Turn to the person next to you and share a fact about yourself. We’re going to share a fact about ourselves with you all first (pupils presenting to each share a fact about themselves)</a:t>
            </a:r>
          </a:p>
          <a:p>
            <a:pPr marL="0" marR="0" lvl="0" indent="0" algn="l" defTabSz="914400" rtl="0" eaLnBrk="1" fontAlgn="auto" latinLnBrk="0" hangingPunct="1">
              <a:lnSpc>
                <a:spcPts val="7647"/>
              </a:lnSpc>
              <a:spcBef>
                <a:spcPts val="0"/>
              </a:spcBef>
              <a:spcAft>
                <a:spcPts val="0"/>
              </a:spcAft>
              <a:buClrTx/>
              <a:buSzTx/>
              <a:buFontTx/>
              <a:buNone/>
              <a:tabLst/>
              <a:defRPr/>
            </a:pPr>
            <a:r>
              <a:rPr lang="en-US" sz="1200" b="0" dirty="0">
                <a:solidFill>
                  <a:schemeClr val="bg1"/>
                </a:solidFill>
                <a:latin typeface="Arial" panose="020B0604020202020204" pitchFamily="34" charset="0"/>
                <a:cs typeface="Arial" panose="020B0604020202020204" pitchFamily="34" charset="0"/>
                <a:sym typeface="F37 Gruffy 1"/>
              </a:rPr>
              <a:t>Once you have shared, put your hand up if you would like to share your fact with the room. </a:t>
            </a:r>
          </a:p>
          <a:p>
            <a:pPr algn="l">
              <a:lnSpc>
                <a:spcPts val="7647"/>
              </a:lnSpc>
            </a:pPr>
            <a:endParaRPr lang="en-US" sz="1200" b="0" dirty="0">
              <a:solidFill>
                <a:schemeClr val="bg1"/>
              </a:solidFill>
              <a:latin typeface="Arial" panose="020B0604020202020204" pitchFamily="34" charset="0"/>
              <a:cs typeface="Arial" panose="020B0604020202020204" pitchFamily="34" charset="0"/>
              <a:sym typeface="F37 Gruffy 1"/>
            </a:endParaRP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Learning: </a:t>
            </a:r>
            <a:r>
              <a:rPr kumimoji="0" lang="en-US" sz="12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When you learn new things together, it helps you feel part of a group. </a:t>
            </a:r>
          </a:p>
          <a:p>
            <a:pPr marL="0" marR="0" lvl="0" indent="0" algn="l" defTabSz="914400" rtl="0" eaLnBrk="1" fontAlgn="auto" latinLnBrk="0" hangingPunct="1">
              <a:lnSpc>
                <a:spcPts val="7647"/>
              </a:lnSpc>
              <a:spcBef>
                <a:spcPts val="0"/>
              </a:spcBef>
              <a:spcAft>
                <a:spcPts val="0"/>
              </a:spcAft>
              <a:buClrTx/>
              <a:buSzTx/>
              <a:buFontTx/>
              <a:buNone/>
              <a:tabLst/>
              <a:defRPr/>
            </a:pPr>
            <a:r>
              <a:rPr lang="en-US" sz="1200" b="0" dirty="0">
                <a:solidFill>
                  <a:schemeClr val="bg1"/>
                </a:solidFill>
                <a:latin typeface="Arial" panose="020B0604020202020204" pitchFamily="34" charset="0"/>
                <a:ea typeface="F37 Gruffy 1"/>
                <a:cs typeface="Arial" panose="020B0604020202020204" pitchFamily="34" charset="0"/>
                <a:sym typeface="F37 Gruffy 1"/>
              </a:rPr>
              <a:t>Let’s see if we can learn something new together now. </a:t>
            </a:r>
          </a:p>
          <a:p>
            <a:pPr>
              <a:lnSpc>
                <a:spcPts val="7647"/>
              </a:lnSpc>
            </a:pPr>
            <a:r>
              <a:rPr lang="en-US" sz="1200" b="0" dirty="0">
                <a:solidFill>
                  <a:schemeClr val="bg1"/>
                </a:solidFill>
                <a:latin typeface="Arial" panose="020B0604020202020204" pitchFamily="34" charset="0"/>
                <a:ea typeface="F37 Gruffy 1"/>
                <a:cs typeface="Arial" panose="020B0604020202020204" pitchFamily="34" charset="0"/>
                <a:sym typeface="F37 Gruffy 1"/>
              </a:rPr>
              <a:t>Would anyone like to share a quick skill or fact? It could be:</a:t>
            </a:r>
          </a:p>
          <a:p>
            <a:pPr marL="571500" indent="-571500">
              <a:lnSpc>
                <a:spcPts val="7647"/>
              </a:lnSpc>
              <a:buFont typeface="Arial" panose="020B0604020202020204" pitchFamily="34" charset="0"/>
              <a:buChar char="•"/>
            </a:pPr>
            <a:r>
              <a:rPr lang="en-US" sz="1200" b="0" dirty="0">
                <a:solidFill>
                  <a:schemeClr val="bg1"/>
                </a:solidFill>
                <a:latin typeface="Arial" panose="020B0604020202020204" pitchFamily="34" charset="0"/>
                <a:ea typeface="F37 Gruffy 1"/>
                <a:cs typeface="Arial" panose="020B0604020202020204" pitchFamily="34" charset="0"/>
                <a:sym typeface="F37 Gruffy 1"/>
              </a:rPr>
              <a:t>How to say ‘hello’ in another language</a:t>
            </a:r>
          </a:p>
          <a:p>
            <a:pPr marL="571500" indent="-571500">
              <a:lnSpc>
                <a:spcPts val="7647"/>
              </a:lnSpc>
              <a:buFont typeface="Arial" panose="020B0604020202020204" pitchFamily="34" charset="0"/>
              <a:buChar char="•"/>
            </a:pPr>
            <a:r>
              <a:rPr lang="en-US" sz="1200" b="0" dirty="0">
                <a:solidFill>
                  <a:schemeClr val="bg1"/>
                </a:solidFill>
                <a:latin typeface="Arial" panose="020B0604020202020204" pitchFamily="34" charset="0"/>
                <a:ea typeface="F37 Gruffy 1"/>
                <a:cs typeface="Arial" panose="020B0604020202020204" pitchFamily="34" charset="0"/>
                <a:sym typeface="F37 Gruffy 1"/>
              </a:rPr>
              <a:t>A fun life hack (like how to remember something easily)</a:t>
            </a:r>
          </a:p>
          <a:p>
            <a:pPr marL="571500" indent="-571500">
              <a:lnSpc>
                <a:spcPts val="7647"/>
              </a:lnSpc>
              <a:buFont typeface="Arial" panose="020B0604020202020204" pitchFamily="34" charset="0"/>
              <a:buChar char="•"/>
            </a:pPr>
            <a:r>
              <a:rPr lang="en-US" sz="1200" b="0" dirty="0">
                <a:solidFill>
                  <a:schemeClr val="bg1"/>
                </a:solidFill>
                <a:latin typeface="Arial" panose="020B0604020202020204" pitchFamily="34" charset="0"/>
                <a:ea typeface="F37 Gruffy 1"/>
                <a:cs typeface="Arial" panose="020B0604020202020204" pitchFamily="34" charset="0"/>
                <a:sym typeface="F37 Gruffy 1"/>
              </a:rPr>
              <a:t>An interesting fact about science, music, or sport</a:t>
            </a:r>
            <a:endParaRPr lang="en-US" dirty="0"/>
          </a:p>
          <a:p>
            <a:r>
              <a:rPr lang="en-US" dirty="0"/>
              <a:t>(If confident, students presenting to share a skill or fact to start things off)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goodreads.com/work/quotes/6801722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D33F9"/>
        </a:solidFill>
        <a:effectLst/>
      </p:bgPr>
    </p:bg>
    <p:spTree>
      <p:nvGrpSpPr>
        <p:cNvPr id="1" name=""/>
        <p:cNvGrpSpPr/>
        <p:nvPr/>
      </p:nvGrpSpPr>
      <p:grpSpPr>
        <a:xfrm>
          <a:off x="0" y="0"/>
          <a:ext cx="0" cy="0"/>
          <a:chOff x="0" y="0"/>
          <a:chExt cx="0" cy="0"/>
        </a:xfrm>
      </p:grpSpPr>
      <p:sp>
        <p:nvSpPr>
          <p:cNvPr id="2" name="Freeform 2"/>
          <p:cNvSpPr/>
          <p:nvPr/>
        </p:nvSpPr>
        <p:spPr>
          <a:xfrm>
            <a:off x="469729" y="392678"/>
            <a:ext cx="6024877" cy="2019013"/>
          </a:xfrm>
          <a:custGeom>
            <a:avLst/>
            <a:gdLst/>
            <a:ahLst/>
            <a:cxnLst/>
            <a:rect l="l" t="t" r="r" b="b"/>
            <a:pathLst>
              <a:path w="6024877" h="2019013">
                <a:moveTo>
                  <a:pt x="0" y="0"/>
                </a:moveTo>
                <a:lnTo>
                  <a:pt x="6024876" y="0"/>
                </a:lnTo>
                <a:lnTo>
                  <a:pt x="6024876" y="2019013"/>
                </a:lnTo>
                <a:lnTo>
                  <a:pt x="0" y="2019013"/>
                </a:lnTo>
                <a:lnTo>
                  <a:pt x="0" y="0"/>
                </a:lnTo>
                <a:close/>
              </a:path>
            </a:pathLst>
          </a:custGeom>
          <a:blipFill>
            <a:blip r:embed="rId3"/>
            <a:stretch>
              <a:fillRect b="-1458"/>
            </a:stretch>
          </a:blipFill>
        </p:spPr>
        <p:txBody>
          <a:bodyPr/>
          <a:lstStyle/>
          <a:p>
            <a:endParaRPr lang="en-GB"/>
          </a:p>
        </p:txBody>
      </p:sp>
      <p:sp>
        <p:nvSpPr>
          <p:cNvPr id="3" name="TextBox 3"/>
          <p:cNvSpPr txBox="1"/>
          <p:nvPr/>
        </p:nvSpPr>
        <p:spPr>
          <a:xfrm>
            <a:off x="1169789" y="2705100"/>
            <a:ext cx="15948422" cy="4182620"/>
          </a:xfrm>
          <a:prstGeom prst="rect">
            <a:avLst/>
          </a:prstGeom>
        </p:spPr>
        <p:txBody>
          <a:bodyPr lIns="0" tIns="0" rIns="0" bIns="0" rtlCol="0" anchor="t">
            <a:spAutoFit/>
          </a:bodyPr>
          <a:lstStyle/>
          <a:p>
            <a:pPr algn="ctr">
              <a:lnSpc>
                <a:spcPts val="11039"/>
              </a:lnSpc>
            </a:pPr>
            <a:r>
              <a:rPr lang="en-US" sz="6600" dirty="0">
                <a:solidFill>
                  <a:srgbClr val="D2FF4D"/>
                </a:solidFill>
                <a:latin typeface="F37 Gruffy 1"/>
                <a:ea typeface="F37 Gruffy 1"/>
                <a:cs typeface="F37 Gruffy 1"/>
                <a:sym typeface="F37 Gruffy 1"/>
              </a:rPr>
              <a:t>Children’s Mental Health Week 2026</a:t>
            </a:r>
          </a:p>
          <a:p>
            <a:pPr algn="ctr">
              <a:lnSpc>
                <a:spcPts val="11039"/>
              </a:lnSpc>
            </a:pPr>
            <a:r>
              <a:rPr lang="en-US" sz="6600" dirty="0">
                <a:solidFill>
                  <a:srgbClr val="D2FF4D"/>
                </a:solidFill>
                <a:latin typeface="F37 Gruffy 1"/>
                <a:ea typeface="F37 Gruffy 1"/>
                <a:cs typeface="F37 Gruffy 1"/>
                <a:sym typeface="F37 Gruffy 1"/>
              </a:rPr>
              <a:t>Secondary</a:t>
            </a:r>
            <a:r>
              <a:rPr lang="en-US" sz="7885" dirty="0">
                <a:solidFill>
                  <a:srgbClr val="D2FF4D"/>
                </a:solidFill>
                <a:latin typeface="F37 Gruffy 1"/>
                <a:ea typeface="F37 Gruffy 1"/>
                <a:cs typeface="F37 Gruffy 1"/>
                <a:sym typeface="F37 Gruffy 1"/>
              </a:rPr>
              <a:t> </a:t>
            </a:r>
          </a:p>
          <a:p>
            <a:pPr algn="ctr">
              <a:lnSpc>
                <a:spcPts val="11039"/>
              </a:lnSpc>
            </a:pPr>
            <a:r>
              <a:rPr lang="en-US" sz="7885" dirty="0">
                <a:solidFill>
                  <a:srgbClr val="FFFFFF"/>
                </a:solidFill>
                <a:latin typeface="F37 Gruffy 1"/>
                <a:ea typeface="F37 Gruffy 1"/>
                <a:cs typeface="F37 Gruffy 1"/>
                <a:sym typeface="F37 Gruffy 1"/>
              </a:rPr>
              <a:t>‘This is My Place’ </a:t>
            </a:r>
          </a:p>
        </p:txBody>
      </p:sp>
      <p:pic>
        <p:nvPicPr>
          <p:cNvPr id="11" name="Picture 10">
            <a:extLst>
              <a:ext uri="{FF2B5EF4-FFF2-40B4-BE49-F238E27FC236}">
                <a16:creationId xmlns:a16="http://schemas.microsoft.com/office/drawing/2014/main" id="{8570F373-16F2-DBEA-8045-C967C3D9D182}"/>
              </a:ext>
            </a:extLst>
          </p:cNvPr>
          <p:cNvPicPr>
            <a:picLocks noChangeAspect="1"/>
          </p:cNvPicPr>
          <p:nvPr/>
        </p:nvPicPr>
        <p:blipFill>
          <a:blip r:embed="rId4"/>
          <a:stretch>
            <a:fillRect/>
          </a:stretch>
        </p:blipFill>
        <p:spPr>
          <a:xfrm>
            <a:off x="13639800" y="4914900"/>
            <a:ext cx="4343400" cy="4886325"/>
          </a:xfrm>
          <a:prstGeom prst="rect">
            <a:avLst/>
          </a:prstGeom>
        </p:spPr>
      </p:pic>
      <p:pic>
        <p:nvPicPr>
          <p:cNvPr id="4" name="Picture 3">
            <a:extLst>
              <a:ext uri="{FF2B5EF4-FFF2-40B4-BE49-F238E27FC236}">
                <a16:creationId xmlns:a16="http://schemas.microsoft.com/office/drawing/2014/main" id="{761B7870-1B1F-7316-6646-2A3ED5B962CD}"/>
              </a:ext>
            </a:extLst>
          </p:cNvPr>
          <p:cNvPicPr>
            <a:picLocks noChangeAspect="1"/>
          </p:cNvPicPr>
          <p:nvPr/>
        </p:nvPicPr>
        <p:blipFill>
          <a:blip r:embed="rId5"/>
          <a:stretch>
            <a:fillRect/>
          </a:stretch>
        </p:blipFill>
        <p:spPr>
          <a:xfrm>
            <a:off x="0" y="8138036"/>
            <a:ext cx="2100262" cy="2148964"/>
          </a:xfrm>
          <a:prstGeom prst="rect">
            <a:avLst/>
          </a:prstGeom>
        </p:spPr>
      </p:pic>
      <p:pic>
        <p:nvPicPr>
          <p:cNvPr id="5" name="Picture 4">
            <a:extLst>
              <a:ext uri="{FF2B5EF4-FFF2-40B4-BE49-F238E27FC236}">
                <a16:creationId xmlns:a16="http://schemas.microsoft.com/office/drawing/2014/main" id="{EC797F8C-3165-41E1-AB1F-2A7DF1713F81}"/>
              </a:ext>
            </a:extLst>
          </p:cNvPr>
          <p:cNvPicPr>
            <a:picLocks noChangeAspect="1"/>
          </p:cNvPicPr>
          <p:nvPr/>
        </p:nvPicPr>
        <p:blipFill>
          <a:blip r:embed="rId5"/>
          <a:stretch>
            <a:fillRect/>
          </a:stretch>
        </p:blipFill>
        <p:spPr>
          <a:xfrm>
            <a:off x="16203780" y="-16078"/>
            <a:ext cx="2100262" cy="21489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D33F9"/>
        </a:solidFill>
        <a:effectLst/>
      </p:bgPr>
    </p:bg>
    <p:spTree>
      <p:nvGrpSpPr>
        <p:cNvPr id="1" name=""/>
        <p:cNvGrpSpPr/>
        <p:nvPr/>
      </p:nvGrpSpPr>
      <p:grpSpPr>
        <a:xfrm>
          <a:off x="0" y="0"/>
          <a:ext cx="0" cy="0"/>
          <a:chOff x="0" y="0"/>
          <a:chExt cx="0" cy="0"/>
        </a:xfrm>
      </p:grpSpPr>
      <p:sp>
        <p:nvSpPr>
          <p:cNvPr id="2" name="Freeform 2"/>
          <p:cNvSpPr/>
          <p:nvPr/>
        </p:nvSpPr>
        <p:spPr>
          <a:xfrm rot="-102057">
            <a:off x="15404147" y="151923"/>
            <a:ext cx="2377695" cy="2489933"/>
          </a:xfrm>
          <a:custGeom>
            <a:avLst/>
            <a:gdLst/>
            <a:ahLst/>
            <a:cxnLst/>
            <a:rect l="l" t="t" r="r" b="b"/>
            <a:pathLst>
              <a:path w="2377695" h="2489933">
                <a:moveTo>
                  <a:pt x="0" y="0"/>
                </a:moveTo>
                <a:lnTo>
                  <a:pt x="2377695" y="0"/>
                </a:lnTo>
                <a:lnTo>
                  <a:pt x="2377695" y="2489932"/>
                </a:lnTo>
                <a:lnTo>
                  <a:pt x="0" y="2489932"/>
                </a:lnTo>
                <a:lnTo>
                  <a:pt x="0" y="0"/>
                </a:lnTo>
                <a:close/>
              </a:path>
            </a:pathLst>
          </a:custGeom>
          <a:blipFill>
            <a:blip r:embed="rId3"/>
            <a:stretch>
              <a:fillRect l="-251" r="-251"/>
            </a:stretch>
          </a:blipFill>
        </p:spPr>
        <p:txBody>
          <a:bodyPr/>
          <a:lstStyle/>
          <a:p>
            <a:endParaRPr lang="en-GB"/>
          </a:p>
        </p:txBody>
      </p:sp>
      <p:sp>
        <p:nvSpPr>
          <p:cNvPr id="3" name="TextBox 3"/>
          <p:cNvSpPr txBox="1"/>
          <p:nvPr/>
        </p:nvSpPr>
        <p:spPr>
          <a:xfrm>
            <a:off x="6845084" y="1257300"/>
            <a:ext cx="5161910" cy="961802"/>
          </a:xfrm>
          <a:prstGeom prst="rect">
            <a:avLst/>
          </a:prstGeom>
        </p:spPr>
        <p:txBody>
          <a:bodyPr wrap="square" lIns="0" tIns="0" rIns="0" bIns="0" rtlCol="0" anchor="t">
            <a:spAutoFit/>
          </a:bodyPr>
          <a:lstStyle/>
          <a:p>
            <a:pPr algn="l">
              <a:lnSpc>
                <a:spcPts val="7647"/>
              </a:lnSpc>
            </a:pPr>
            <a:r>
              <a:rPr lang="en-US" sz="6000" dirty="0">
                <a:solidFill>
                  <a:srgbClr val="D2FF4D"/>
                </a:solidFill>
                <a:latin typeface="F37 Gruffy 1"/>
                <a:ea typeface="F37 Gruffy 1"/>
                <a:cs typeface="F37 Gruffy 1"/>
                <a:sym typeface="F37 Gruffy 1"/>
              </a:rPr>
              <a:t>Be Active </a:t>
            </a:r>
          </a:p>
        </p:txBody>
      </p:sp>
      <p:sp>
        <p:nvSpPr>
          <p:cNvPr id="5" name="TextBox 5"/>
          <p:cNvSpPr txBox="1"/>
          <p:nvPr/>
        </p:nvSpPr>
        <p:spPr>
          <a:xfrm>
            <a:off x="2286000" y="4787704"/>
            <a:ext cx="13716000" cy="2796984"/>
          </a:xfrm>
          <a:prstGeom prst="rect">
            <a:avLst/>
          </a:prstGeom>
        </p:spPr>
        <p:txBody>
          <a:bodyPr wrap="square" lIns="0" tIns="0" rIns="0" bIns="0" rtlCol="0" anchor="t">
            <a:spAutoFit/>
          </a:bodyPr>
          <a:lstStyle/>
          <a:p>
            <a:pPr>
              <a:lnSpc>
                <a:spcPts val="7647"/>
              </a:lnSpc>
            </a:pPr>
            <a:r>
              <a:rPr lang="en-US" sz="4000" b="1" dirty="0">
                <a:solidFill>
                  <a:schemeClr val="bg1"/>
                </a:solidFill>
                <a:latin typeface="Arial" panose="020B0604020202020204" pitchFamily="34" charset="0"/>
                <a:ea typeface="F37 Gruffy 1"/>
                <a:cs typeface="Arial" panose="020B0604020202020204" pitchFamily="34" charset="0"/>
                <a:sym typeface="F37 Gruffy 1"/>
              </a:rPr>
              <a:t>Think of an activity you enjoy- sport, dance, walking or a game. Share it with the person next to you. How could you make it more inclusive and invite others to join?</a:t>
            </a:r>
          </a:p>
        </p:txBody>
      </p:sp>
      <p:sp>
        <p:nvSpPr>
          <p:cNvPr id="18" name="TextBox 17">
            <a:extLst>
              <a:ext uri="{FF2B5EF4-FFF2-40B4-BE49-F238E27FC236}">
                <a16:creationId xmlns:a16="http://schemas.microsoft.com/office/drawing/2014/main" id="{F1E3EE01-55D0-21AE-D877-CD8EC89DC9FF}"/>
              </a:ext>
            </a:extLst>
          </p:cNvPr>
          <p:cNvSpPr txBox="1"/>
          <p:nvPr/>
        </p:nvSpPr>
        <p:spPr>
          <a:xfrm>
            <a:off x="2054583" y="2435964"/>
            <a:ext cx="13716000" cy="1938031"/>
          </a:xfrm>
          <a:prstGeom prst="rect">
            <a:avLst/>
          </a:prstGeom>
          <a:noFill/>
        </p:spPr>
        <p:txBody>
          <a:bodyPr wrap="square">
            <a:spAutoFit/>
          </a:bodyPr>
          <a:lstStyle/>
          <a:p>
            <a:pPr marL="0" marR="0" lvl="0" indent="0" algn="ctr" defTabSz="914400" rtl="0" eaLnBrk="1" fontAlgn="auto" latinLnBrk="0" hangingPunct="1">
              <a:lnSpc>
                <a:spcPts val="7647"/>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Being active with others helps us to feel part of a group. </a:t>
            </a:r>
          </a:p>
        </p:txBody>
      </p:sp>
      <p:pic>
        <p:nvPicPr>
          <p:cNvPr id="20" name="Picture 19">
            <a:extLst>
              <a:ext uri="{FF2B5EF4-FFF2-40B4-BE49-F238E27FC236}">
                <a16:creationId xmlns:a16="http://schemas.microsoft.com/office/drawing/2014/main" id="{C9009E43-43C5-62DA-1D79-EDCF5CB5F5EB}"/>
              </a:ext>
            </a:extLst>
          </p:cNvPr>
          <p:cNvPicPr>
            <a:picLocks noChangeAspect="1"/>
          </p:cNvPicPr>
          <p:nvPr/>
        </p:nvPicPr>
        <p:blipFill>
          <a:blip r:embed="rId4"/>
          <a:stretch>
            <a:fillRect/>
          </a:stretch>
        </p:blipFill>
        <p:spPr>
          <a:xfrm>
            <a:off x="-381000" y="-190500"/>
            <a:ext cx="2838450" cy="2838450"/>
          </a:xfrm>
          <a:prstGeom prst="rect">
            <a:avLst/>
          </a:prstGeom>
        </p:spPr>
      </p:pic>
      <p:sp>
        <p:nvSpPr>
          <p:cNvPr id="23" name="Freeform 7">
            <a:extLst>
              <a:ext uri="{FF2B5EF4-FFF2-40B4-BE49-F238E27FC236}">
                <a16:creationId xmlns:a16="http://schemas.microsoft.com/office/drawing/2014/main" id="{C915522C-80BF-E99E-2D80-B7AC52384D85}"/>
              </a:ext>
            </a:extLst>
          </p:cNvPr>
          <p:cNvSpPr/>
          <p:nvPr/>
        </p:nvSpPr>
        <p:spPr>
          <a:xfrm>
            <a:off x="5991085" y="8719342"/>
            <a:ext cx="1423900" cy="1567658"/>
          </a:xfrm>
          <a:custGeom>
            <a:avLst/>
            <a:gdLst/>
            <a:ahLst/>
            <a:cxnLst/>
            <a:rect l="l" t="t" r="r" b="b"/>
            <a:pathLst>
              <a:path w="1840759" h="1927650">
                <a:moveTo>
                  <a:pt x="0" y="0"/>
                </a:moveTo>
                <a:lnTo>
                  <a:pt x="1840759" y="0"/>
                </a:lnTo>
                <a:lnTo>
                  <a:pt x="1840759" y="1927650"/>
                </a:lnTo>
                <a:lnTo>
                  <a:pt x="0" y="1927650"/>
                </a:lnTo>
                <a:lnTo>
                  <a:pt x="0" y="0"/>
                </a:lnTo>
                <a:close/>
              </a:path>
            </a:pathLst>
          </a:custGeom>
          <a:blipFill>
            <a:blip r:embed="rId5"/>
            <a:stretch>
              <a:fillRect l="-251" r="-251"/>
            </a:stretch>
          </a:blipFill>
        </p:spPr>
        <p:txBody>
          <a:bodyPr/>
          <a:lstStyle/>
          <a:p>
            <a:endParaRPr lang="en-GB"/>
          </a:p>
        </p:txBody>
      </p:sp>
      <p:sp>
        <p:nvSpPr>
          <p:cNvPr id="24" name="Freeform 8">
            <a:extLst>
              <a:ext uri="{FF2B5EF4-FFF2-40B4-BE49-F238E27FC236}">
                <a16:creationId xmlns:a16="http://schemas.microsoft.com/office/drawing/2014/main" id="{FF544F03-00DB-90DA-E7C0-5962553CE65B}"/>
              </a:ext>
            </a:extLst>
          </p:cNvPr>
          <p:cNvSpPr/>
          <p:nvPr/>
        </p:nvSpPr>
        <p:spPr>
          <a:xfrm>
            <a:off x="7549806" y="8704196"/>
            <a:ext cx="1363989" cy="1501699"/>
          </a:xfrm>
          <a:custGeom>
            <a:avLst/>
            <a:gdLst/>
            <a:ahLst/>
            <a:cxnLst/>
            <a:rect l="l" t="t" r="r" b="b"/>
            <a:pathLst>
              <a:path w="1763309" h="1846545">
                <a:moveTo>
                  <a:pt x="0" y="0"/>
                </a:moveTo>
                <a:lnTo>
                  <a:pt x="1763309" y="0"/>
                </a:lnTo>
                <a:lnTo>
                  <a:pt x="1763309" y="1846544"/>
                </a:lnTo>
                <a:lnTo>
                  <a:pt x="0" y="1846544"/>
                </a:lnTo>
                <a:lnTo>
                  <a:pt x="0" y="0"/>
                </a:lnTo>
                <a:close/>
              </a:path>
            </a:pathLst>
          </a:custGeom>
          <a:blipFill>
            <a:blip r:embed="rId6"/>
            <a:stretch>
              <a:fillRect l="-251" r="-251"/>
            </a:stretch>
          </a:blipFill>
        </p:spPr>
        <p:txBody>
          <a:bodyPr/>
          <a:lstStyle/>
          <a:p>
            <a:endParaRPr lang="en-GB"/>
          </a:p>
        </p:txBody>
      </p:sp>
      <p:sp>
        <p:nvSpPr>
          <p:cNvPr id="25" name="Freeform 9">
            <a:extLst>
              <a:ext uri="{FF2B5EF4-FFF2-40B4-BE49-F238E27FC236}">
                <a16:creationId xmlns:a16="http://schemas.microsoft.com/office/drawing/2014/main" id="{A193298A-42E2-2467-D1C0-5A5B018C06C9}"/>
              </a:ext>
            </a:extLst>
          </p:cNvPr>
          <p:cNvSpPr/>
          <p:nvPr/>
        </p:nvSpPr>
        <p:spPr>
          <a:xfrm>
            <a:off x="9142957" y="8780802"/>
            <a:ext cx="1384931" cy="1524755"/>
          </a:xfrm>
          <a:custGeom>
            <a:avLst/>
            <a:gdLst/>
            <a:ahLst/>
            <a:cxnLst/>
            <a:rect l="l" t="t" r="r" b="b"/>
            <a:pathLst>
              <a:path w="1790382" h="1874895">
                <a:moveTo>
                  <a:pt x="0" y="0"/>
                </a:moveTo>
                <a:lnTo>
                  <a:pt x="1790381" y="0"/>
                </a:lnTo>
                <a:lnTo>
                  <a:pt x="1790381" y="1874896"/>
                </a:lnTo>
                <a:lnTo>
                  <a:pt x="0" y="1874896"/>
                </a:lnTo>
                <a:lnTo>
                  <a:pt x="0" y="0"/>
                </a:lnTo>
                <a:close/>
              </a:path>
            </a:pathLst>
          </a:custGeom>
          <a:blipFill>
            <a:blip r:embed="rId3"/>
            <a:stretch>
              <a:fillRect l="-251" r="-251"/>
            </a:stretch>
          </a:blipFill>
        </p:spPr>
        <p:txBody>
          <a:bodyPr/>
          <a:lstStyle/>
          <a:p>
            <a:endParaRPr lang="en-GB"/>
          </a:p>
        </p:txBody>
      </p:sp>
      <p:sp>
        <p:nvSpPr>
          <p:cNvPr id="26" name="Freeform 10">
            <a:extLst>
              <a:ext uri="{FF2B5EF4-FFF2-40B4-BE49-F238E27FC236}">
                <a16:creationId xmlns:a16="http://schemas.microsoft.com/office/drawing/2014/main" id="{69FA7048-8D15-B6DE-9843-F08335124C5D}"/>
              </a:ext>
            </a:extLst>
          </p:cNvPr>
          <p:cNvSpPr/>
          <p:nvPr/>
        </p:nvSpPr>
        <p:spPr>
          <a:xfrm>
            <a:off x="10726844" y="8760964"/>
            <a:ext cx="1280149" cy="1438371"/>
          </a:xfrm>
          <a:custGeom>
            <a:avLst/>
            <a:gdLst/>
            <a:ahLst/>
            <a:cxnLst/>
            <a:rect l="l" t="t" r="r" b="b"/>
            <a:pathLst>
              <a:path w="1654924" h="1768674">
                <a:moveTo>
                  <a:pt x="0" y="0"/>
                </a:moveTo>
                <a:lnTo>
                  <a:pt x="1654924" y="0"/>
                </a:lnTo>
                <a:lnTo>
                  <a:pt x="1654924" y="1768674"/>
                </a:lnTo>
                <a:lnTo>
                  <a:pt x="0" y="1768674"/>
                </a:lnTo>
                <a:lnTo>
                  <a:pt x="0" y="0"/>
                </a:lnTo>
                <a:close/>
              </a:path>
            </a:pathLst>
          </a:custGeom>
          <a:blipFill>
            <a:blip r:embed="rId7"/>
            <a:stretch>
              <a:fillRect l="-256" r="-2312"/>
            </a:stretch>
          </a:blipFill>
        </p:spPr>
        <p:txBody>
          <a:bodyPr/>
          <a:lstStyle/>
          <a:p>
            <a:endParaRPr lang="en-GB"/>
          </a:p>
        </p:txBody>
      </p:sp>
      <p:sp>
        <p:nvSpPr>
          <p:cNvPr id="27" name="Freeform 11">
            <a:extLst>
              <a:ext uri="{FF2B5EF4-FFF2-40B4-BE49-F238E27FC236}">
                <a16:creationId xmlns:a16="http://schemas.microsoft.com/office/drawing/2014/main" id="{B3F20EE2-CFF3-6669-B420-82334DD8AE3D}"/>
              </a:ext>
            </a:extLst>
          </p:cNvPr>
          <p:cNvSpPr/>
          <p:nvPr/>
        </p:nvSpPr>
        <p:spPr>
          <a:xfrm>
            <a:off x="4495800" y="8724900"/>
            <a:ext cx="1218867" cy="1384802"/>
          </a:xfrm>
          <a:custGeom>
            <a:avLst/>
            <a:gdLst/>
            <a:ahLst/>
            <a:cxnLst/>
            <a:rect l="l" t="t" r="r" b="b"/>
            <a:pathLst>
              <a:path w="1575701" h="1702804">
                <a:moveTo>
                  <a:pt x="0" y="0"/>
                </a:moveTo>
                <a:lnTo>
                  <a:pt x="1575701" y="0"/>
                </a:lnTo>
                <a:lnTo>
                  <a:pt x="1575701" y="1702804"/>
                </a:lnTo>
                <a:lnTo>
                  <a:pt x="0" y="1702804"/>
                </a:lnTo>
                <a:lnTo>
                  <a:pt x="0" y="0"/>
                </a:lnTo>
                <a:close/>
              </a:path>
            </a:pathLst>
          </a:custGeom>
          <a:blipFill>
            <a:blip r:embed="rId8"/>
            <a:stretch>
              <a:fillRect r="-3714"/>
            </a:stretch>
          </a:blipFill>
        </p:spPr>
        <p:txBody>
          <a:bodyPr/>
          <a:lstStyle/>
          <a:p>
            <a:endParaRPr lang="en-GB"/>
          </a:p>
        </p:txBody>
      </p:sp>
      <p:grpSp>
        <p:nvGrpSpPr>
          <p:cNvPr id="28" name="Group 12">
            <a:extLst>
              <a:ext uri="{FF2B5EF4-FFF2-40B4-BE49-F238E27FC236}">
                <a16:creationId xmlns:a16="http://schemas.microsoft.com/office/drawing/2014/main" id="{EF24007C-802B-8145-83DA-2B1F516E5BF0}"/>
              </a:ext>
            </a:extLst>
          </p:cNvPr>
          <p:cNvGrpSpPr/>
          <p:nvPr/>
        </p:nvGrpSpPr>
        <p:grpSpPr>
          <a:xfrm>
            <a:off x="12836896" y="8718001"/>
            <a:ext cx="1812253" cy="1332083"/>
            <a:chOff x="0" y="0"/>
            <a:chExt cx="3123741" cy="2183972"/>
          </a:xfrm>
        </p:grpSpPr>
        <p:sp>
          <p:nvSpPr>
            <p:cNvPr id="29" name="Freeform 13">
              <a:extLst>
                <a:ext uri="{FF2B5EF4-FFF2-40B4-BE49-F238E27FC236}">
                  <a16:creationId xmlns:a16="http://schemas.microsoft.com/office/drawing/2014/main" id="{05936DE9-563D-1F2D-0F90-725E2CABCA63}"/>
                </a:ext>
              </a:extLst>
            </p:cNvPr>
            <p:cNvSpPr/>
            <p:nvPr/>
          </p:nvSpPr>
          <p:spPr>
            <a:xfrm>
              <a:off x="0" y="0"/>
              <a:ext cx="3123741" cy="2183972"/>
            </a:xfrm>
            <a:custGeom>
              <a:avLst/>
              <a:gdLst/>
              <a:ahLst/>
              <a:cxnLst/>
              <a:rect l="l" t="t" r="r" b="b"/>
              <a:pathLst>
                <a:path w="3123741" h="2183972">
                  <a:moveTo>
                    <a:pt x="0" y="0"/>
                  </a:moveTo>
                  <a:lnTo>
                    <a:pt x="3123741" y="0"/>
                  </a:lnTo>
                  <a:lnTo>
                    <a:pt x="3123741" y="2183972"/>
                  </a:lnTo>
                  <a:lnTo>
                    <a:pt x="0" y="2183972"/>
                  </a:lnTo>
                  <a:lnTo>
                    <a:pt x="0" y="0"/>
                  </a:lnTo>
                  <a:close/>
                </a:path>
              </a:pathLst>
            </a:custGeom>
            <a:blipFill>
              <a:blip r:embed="rId9"/>
              <a:stretch>
                <a:fillRect l="-5084" t="-9090" r="-8050" b="-14545"/>
              </a:stretch>
            </a:blipFill>
          </p:spPr>
          <p:txBody>
            <a:bodyPr/>
            <a:lstStyle/>
            <a:p>
              <a:endParaRPr lang="en-GB"/>
            </a:p>
          </p:txBody>
        </p:sp>
        <p:sp>
          <p:nvSpPr>
            <p:cNvPr id="30" name="TextBox 14">
              <a:extLst>
                <a:ext uri="{FF2B5EF4-FFF2-40B4-BE49-F238E27FC236}">
                  <a16:creationId xmlns:a16="http://schemas.microsoft.com/office/drawing/2014/main" id="{6A24C1AA-8432-0D30-D471-98DA56A55665}"/>
                </a:ext>
              </a:extLst>
            </p:cNvPr>
            <p:cNvSpPr txBox="1"/>
            <p:nvPr/>
          </p:nvSpPr>
          <p:spPr>
            <a:xfrm rot="-634411">
              <a:off x="513872" y="761667"/>
              <a:ext cx="1770650" cy="437624"/>
            </a:xfrm>
            <a:prstGeom prst="rect">
              <a:avLst/>
            </a:prstGeom>
          </p:spPr>
          <p:txBody>
            <a:bodyPr lIns="0" tIns="0" rIns="0" bIns="0" rtlCol="0" anchor="t">
              <a:spAutoFit/>
            </a:bodyPr>
            <a:lstStyle/>
            <a:p>
              <a:pPr algn="ctr">
                <a:lnSpc>
                  <a:spcPts val="2753"/>
                </a:lnSpc>
              </a:pPr>
              <a:r>
                <a:rPr lang="en-US" sz="1966">
                  <a:solidFill>
                    <a:srgbClr val="F6E9FC"/>
                  </a:solidFill>
                  <a:latin typeface="Comic Sans"/>
                  <a:ea typeface="Comic Sans"/>
                  <a:cs typeface="Comic Sans"/>
                  <a:sym typeface="Comic Sans"/>
                </a:rPr>
                <a:t>CLANG</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D33F9"/>
        </a:solidFill>
        <a:effectLst/>
      </p:bgPr>
    </p:bg>
    <p:spTree>
      <p:nvGrpSpPr>
        <p:cNvPr id="1" name=""/>
        <p:cNvGrpSpPr/>
        <p:nvPr/>
      </p:nvGrpSpPr>
      <p:grpSpPr>
        <a:xfrm>
          <a:off x="0" y="0"/>
          <a:ext cx="0" cy="0"/>
          <a:chOff x="0" y="0"/>
          <a:chExt cx="0" cy="0"/>
        </a:xfrm>
      </p:grpSpPr>
      <p:sp>
        <p:nvSpPr>
          <p:cNvPr id="2" name="Freeform 2"/>
          <p:cNvSpPr/>
          <p:nvPr/>
        </p:nvSpPr>
        <p:spPr>
          <a:xfrm>
            <a:off x="15773400" y="0"/>
            <a:ext cx="2276674" cy="2384143"/>
          </a:xfrm>
          <a:custGeom>
            <a:avLst/>
            <a:gdLst/>
            <a:ahLst/>
            <a:cxnLst/>
            <a:rect l="l" t="t" r="r" b="b"/>
            <a:pathLst>
              <a:path w="2276674" h="2384143">
                <a:moveTo>
                  <a:pt x="0" y="0"/>
                </a:moveTo>
                <a:lnTo>
                  <a:pt x="2276673" y="0"/>
                </a:lnTo>
                <a:lnTo>
                  <a:pt x="2276673" y="2384143"/>
                </a:lnTo>
                <a:lnTo>
                  <a:pt x="0" y="2384143"/>
                </a:lnTo>
                <a:lnTo>
                  <a:pt x="0" y="0"/>
                </a:lnTo>
                <a:close/>
              </a:path>
            </a:pathLst>
          </a:custGeom>
          <a:blipFill>
            <a:blip r:embed="rId3"/>
            <a:stretch>
              <a:fillRect l="-251" r="-251"/>
            </a:stretch>
          </a:blipFill>
        </p:spPr>
        <p:txBody>
          <a:bodyPr/>
          <a:lstStyle/>
          <a:p>
            <a:endParaRPr lang="en-GB"/>
          </a:p>
        </p:txBody>
      </p:sp>
      <p:sp>
        <p:nvSpPr>
          <p:cNvPr id="3" name="TextBox 3"/>
          <p:cNvSpPr txBox="1"/>
          <p:nvPr/>
        </p:nvSpPr>
        <p:spPr>
          <a:xfrm>
            <a:off x="6601987" y="1270929"/>
            <a:ext cx="6061422" cy="975673"/>
          </a:xfrm>
          <a:prstGeom prst="rect">
            <a:avLst/>
          </a:prstGeom>
        </p:spPr>
        <p:txBody>
          <a:bodyPr wrap="square" lIns="0" tIns="0" rIns="0" bIns="0" rtlCol="0" anchor="t">
            <a:spAutoFit/>
          </a:bodyPr>
          <a:lstStyle/>
          <a:p>
            <a:pPr algn="l">
              <a:lnSpc>
                <a:spcPts val="7647"/>
              </a:lnSpc>
            </a:pPr>
            <a:r>
              <a:rPr lang="en-US" sz="6000" dirty="0">
                <a:solidFill>
                  <a:srgbClr val="D2FF4D"/>
                </a:solidFill>
                <a:latin typeface="F37 Gruffy 1"/>
                <a:ea typeface="F37 Gruffy 1"/>
                <a:cs typeface="F37 Gruffy 1"/>
                <a:sym typeface="F37 Gruffy 1"/>
              </a:rPr>
              <a:t>Take Notice</a:t>
            </a:r>
          </a:p>
        </p:txBody>
      </p:sp>
      <p:sp>
        <p:nvSpPr>
          <p:cNvPr id="5" name="TextBox 5"/>
          <p:cNvSpPr txBox="1"/>
          <p:nvPr/>
        </p:nvSpPr>
        <p:spPr>
          <a:xfrm>
            <a:off x="2262482" y="5432616"/>
            <a:ext cx="14740432" cy="2796984"/>
          </a:xfrm>
          <a:prstGeom prst="rect">
            <a:avLst/>
          </a:prstGeom>
        </p:spPr>
        <p:txBody>
          <a:bodyPr wrap="square" lIns="0" tIns="0" rIns="0" bIns="0" rtlCol="0" anchor="t">
            <a:spAutoFit/>
          </a:bodyPr>
          <a:lstStyle/>
          <a:p>
            <a:pPr>
              <a:lnSpc>
                <a:spcPts val="7647"/>
              </a:lnSpc>
            </a:pPr>
            <a:r>
              <a:rPr lang="en-US" sz="4200" b="1" dirty="0">
                <a:solidFill>
                  <a:schemeClr val="bg1"/>
                </a:solidFill>
                <a:latin typeface="Arial" panose="020B0604020202020204" pitchFamily="34" charset="0"/>
                <a:ea typeface="F37 Gruffy 1"/>
                <a:cs typeface="Arial" panose="020B0604020202020204" pitchFamily="34" charset="0"/>
                <a:sym typeface="F37 Gruffy 1"/>
              </a:rPr>
              <a:t>Look around. What makes this space feel like yours- maybe the work on the walls, achievements displayed or something that represents your school community?</a:t>
            </a:r>
          </a:p>
        </p:txBody>
      </p:sp>
      <p:sp>
        <p:nvSpPr>
          <p:cNvPr id="18" name="TextBox 17">
            <a:extLst>
              <a:ext uri="{FF2B5EF4-FFF2-40B4-BE49-F238E27FC236}">
                <a16:creationId xmlns:a16="http://schemas.microsoft.com/office/drawing/2014/main" id="{9D46D871-DAAE-E875-C0EB-8643A272AA7F}"/>
              </a:ext>
            </a:extLst>
          </p:cNvPr>
          <p:cNvSpPr txBox="1"/>
          <p:nvPr/>
        </p:nvSpPr>
        <p:spPr>
          <a:xfrm>
            <a:off x="1990002" y="2384143"/>
            <a:ext cx="14011997" cy="2975686"/>
          </a:xfrm>
          <a:prstGeom prst="rect">
            <a:avLst/>
          </a:prstGeom>
          <a:noFill/>
        </p:spPr>
        <p:txBody>
          <a:bodyPr wrap="square">
            <a:spAutoFit/>
          </a:bodyPr>
          <a:lstStyle/>
          <a:p>
            <a:pPr marL="0" marR="0" lvl="0" indent="0" algn="ctr" defTabSz="914400" rtl="0" eaLnBrk="1" fontAlgn="auto" latinLnBrk="0" hangingPunct="1">
              <a:lnSpc>
                <a:spcPts val="7647"/>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Take time to notice the things that are special to you and make you feel happy around your home and school.</a:t>
            </a:r>
          </a:p>
        </p:txBody>
      </p:sp>
      <p:sp>
        <p:nvSpPr>
          <p:cNvPr id="20" name="Freeform 7">
            <a:extLst>
              <a:ext uri="{FF2B5EF4-FFF2-40B4-BE49-F238E27FC236}">
                <a16:creationId xmlns:a16="http://schemas.microsoft.com/office/drawing/2014/main" id="{186D0FB2-F8F6-8AAE-BDB5-4CADC50EE48C}"/>
              </a:ext>
            </a:extLst>
          </p:cNvPr>
          <p:cNvSpPr/>
          <p:nvPr/>
        </p:nvSpPr>
        <p:spPr>
          <a:xfrm>
            <a:off x="5991085" y="8719342"/>
            <a:ext cx="1423900" cy="1567658"/>
          </a:xfrm>
          <a:custGeom>
            <a:avLst/>
            <a:gdLst/>
            <a:ahLst/>
            <a:cxnLst/>
            <a:rect l="l" t="t" r="r" b="b"/>
            <a:pathLst>
              <a:path w="1840759" h="1927650">
                <a:moveTo>
                  <a:pt x="0" y="0"/>
                </a:moveTo>
                <a:lnTo>
                  <a:pt x="1840759" y="0"/>
                </a:lnTo>
                <a:lnTo>
                  <a:pt x="1840759" y="1927650"/>
                </a:lnTo>
                <a:lnTo>
                  <a:pt x="0" y="1927650"/>
                </a:lnTo>
                <a:lnTo>
                  <a:pt x="0" y="0"/>
                </a:lnTo>
                <a:close/>
              </a:path>
            </a:pathLst>
          </a:custGeom>
          <a:blipFill>
            <a:blip r:embed="rId4"/>
            <a:stretch>
              <a:fillRect l="-251" r="-251"/>
            </a:stretch>
          </a:blipFill>
        </p:spPr>
        <p:txBody>
          <a:bodyPr/>
          <a:lstStyle/>
          <a:p>
            <a:endParaRPr lang="en-GB"/>
          </a:p>
        </p:txBody>
      </p:sp>
      <p:sp>
        <p:nvSpPr>
          <p:cNvPr id="21" name="Freeform 8">
            <a:extLst>
              <a:ext uri="{FF2B5EF4-FFF2-40B4-BE49-F238E27FC236}">
                <a16:creationId xmlns:a16="http://schemas.microsoft.com/office/drawing/2014/main" id="{8B7599A1-7E4C-6C50-2AFC-438BCE1A6A51}"/>
              </a:ext>
            </a:extLst>
          </p:cNvPr>
          <p:cNvSpPr/>
          <p:nvPr/>
        </p:nvSpPr>
        <p:spPr>
          <a:xfrm>
            <a:off x="7549806" y="8704196"/>
            <a:ext cx="1363989" cy="1501699"/>
          </a:xfrm>
          <a:custGeom>
            <a:avLst/>
            <a:gdLst/>
            <a:ahLst/>
            <a:cxnLst/>
            <a:rect l="l" t="t" r="r" b="b"/>
            <a:pathLst>
              <a:path w="1763309" h="1846545">
                <a:moveTo>
                  <a:pt x="0" y="0"/>
                </a:moveTo>
                <a:lnTo>
                  <a:pt x="1763309" y="0"/>
                </a:lnTo>
                <a:lnTo>
                  <a:pt x="1763309" y="1846544"/>
                </a:lnTo>
                <a:lnTo>
                  <a:pt x="0" y="1846544"/>
                </a:lnTo>
                <a:lnTo>
                  <a:pt x="0" y="0"/>
                </a:lnTo>
                <a:close/>
              </a:path>
            </a:pathLst>
          </a:custGeom>
          <a:blipFill>
            <a:blip r:embed="rId3"/>
            <a:stretch>
              <a:fillRect l="-251" r="-251"/>
            </a:stretch>
          </a:blipFill>
        </p:spPr>
        <p:txBody>
          <a:bodyPr/>
          <a:lstStyle/>
          <a:p>
            <a:endParaRPr lang="en-GB"/>
          </a:p>
        </p:txBody>
      </p:sp>
      <p:sp>
        <p:nvSpPr>
          <p:cNvPr id="22" name="Freeform 9">
            <a:extLst>
              <a:ext uri="{FF2B5EF4-FFF2-40B4-BE49-F238E27FC236}">
                <a16:creationId xmlns:a16="http://schemas.microsoft.com/office/drawing/2014/main" id="{0FF068B1-068C-F439-1BAC-DE22B192A03F}"/>
              </a:ext>
            </a:extLst>
          </p:cNvPr>
          <p:cNvSpPr/>
          <p:nvPr/>
        </p:nvSpPr>
        <p:spPr>
          <a:xfrm>
            <a:off x="9142957" y="8780802"/>
            <a:ext cx="1384931" cy="1524755"/>
          </a:xfrm>
          <a:custGeom>
            <a:avLst/>
            <a:gdLst/>
            <a:ahLst/>
            <a:cxnLst/>
            <a:rect l="l" t="t" r="r" b="b"/>
            <a:pathLst>
              <a:path w="1790382" h="1874895">
                <a:moveTo>
                  <a:pt x="0" y="0"/>
                </a:moveTo>
                <a:lnTo>
                  <a:pt x="1790381" y="0"/>
                </a:lnTo>
                <a:lnTo>
                  <a:pt x="1790381" y="1874896"/>
                </a:lnTo>
                <a:lnTo>
                  <a:pt x="0" y="1874896"/>
                </a:lnTo>
                <a:lnTo>
                  <a:pt x="0" y="0"/>
                </a:lnTo>
                <a:close/>
              </a:path>
            </a:pathLst>
          </a:custGeom>
          <a:blipFill>
            <a:blip r:embed="rId5"/>
            <a:stretch>
              <a:fillRect l="-251" r="-251"/>
            </a:stretch>
          </a:blipFill>
        </p:spPr>
        <p:txBody>
          <a:bodyPr/>
          <a:lstStyle/>
          <a:p>
            <a:endParaRPr lang="en-GB"/>
          </a:p>
        </p:txBody>
      </p:sp>
      <p:sp>
        <p:nvSpPr>
          <p:cNvPr id="23" name="Freeform 10">
            <a:extLst>
              <a:ext uri="{FF2B5EF4-FFF2-40B4-BE49-F238E27FC236}">
                <a16:creationId xmlns:a16="http://schemas.microsoft.com/office/drawing/2014/main" id="{C3DD84E0-DCB8-1215-EA52-3ADFFB02CEA1}"/>
              </a:ext>
            </a:extLst>
          </p:cNvPr>
          <p:cNvSpPr/>
          <p:nvPr/>
        </p:nvSpPr>
        <p:spPr>
          <a:xfrm>
            <a:off x="10726844" y="8760964"/>
            <a:ext cx="1280149" cy="1438371"/>
          </a:xfrm>
          <a:custGeom>
            <a:avLst/>
            <a:gdLst/>
            <a:ahLst/>
            <a:cxnLst/>
            <a:rect l="l" t="t" r="r" b="b"/>
            <a:pathLst>
              <a:path w="1654924" h="1768674">
                <a:moveTo>
                  <a:pt x="0" y="0"/>
                </a:moveTo>
                <a:lnTo>
                  <a:pt x="1654924" y="0"/>
                </a:lnTo>
                <a:lnTo>
                  <a:pt x="1654924" y="1768674"/>
                </a:lnTo>
                <a:lnTo>
                  <a:pt x="0" y="1768674"/>
                </a:lnTo>
                <a:lnTo>
                  <a:pt x="0" y="0"/>
                </a:lnTo>
                <a:close/>
              </a:path>
            </a:pathLst>
          </a:custGeom>
          <a:blipFill>
            <a:blip r:embed="rId6"/>
            <a:stretch>
              <a:fillRect l="-256" r="-2312"/>
            </a:stretch>
          </a:blipFill>
        </p:spPr>
        <p:txBody>
          <a:bodyPr/>
          <a:lstStyle/>
          <a:p>
            <a:endParaRPr lang="en-GB"/>
          </a:p>
        </p:txBody>
      </p:sp>
      <p:sp>
        <p:nvSpPr>
          <p:cNvPr id="24" name="Freeform 11">
            <a:extLst>
              <a:ext uri="{FF2B5EF4-FFF2-40B4-BE49-F238E27FC236}">
                <a16:creationId xmlns:a16="http://schemas.microsoft.com/office/drawing/2014/main" id="{A8BD7218-3406-C2DB-37DD-1F716DAC5551}"/>
              </a:ext>
            </a:extLst>
          </p:cNvPr>
          <p:cNvSpPr/>
          <p:nvPr/>
        </p:nvSpPr>
        <p:spPr>
          <a:xfrm>
            <a:off x="4495800" y="8724900"/>
            <a:ext cx="1218867" cy="1384802"/>
          </a:xfrm>
          <a:custGeom>
            <a:avLst/>
            <a:gdLst/>
            <a:ahLst/>
            <a:cxnLst/>
            <a:rect l="l" t="t" r="r" b="b"/>
            <a:pathLst>
              <a:path w="1575701" h="1702804">
                <a:moveTo>
                  <a:pt x="0" y="0"/>
                </a:moveTo>
                <a:lnTo>
                  <a:pt x="1575701" y="0"/>
                </a:lnTo>
                <a:lnTo>
                  <a:pt x="1575701" y="1702804"/>
                </a:lnTo>
                <a:lnTo>
                  <a:pt x="0" y="1702804"/>
                </a:lnTo>
                <a:lnTo>
                  <a:pt x="0" y="0"/>
                </a:lnTo>
                <a:close/>
              </a:path>
            </a:pathLst>
          </a:custGeom>
          <a:blipFill>
            <a:blip r:embed="rId7"/>
            <a:stretch>
              <a:fillRect r="-3714"/>
            </a:stretch>
          </a:blipFill>
        </p:spPr>
        <p:txBody>
          <a:bodyPr/>
          <a:lstStyle/>
          <a:p>
            <a:endParaRPr lang="en-GB"/>
          </a:p>
        </p:txBody>
      </p:sp>
      <p:grpSp>
        <p:nvGrpSpPr>
          <p:cNvPr id="25" name="Group 12">
            <a:extLst>
              <a:ext uri="{FF2B5EF4-FFF2-40B4-BE49-F238E27FC236}">
                <a16:creationId xmlns:a16="http://schemas.microsoft.com/office/drawing/2014/main" id="{EB54E0CD-B435-928F-AAFE-634BAE76B27C}"/>
              </a:ext>
            </a:extLst>
          </p:cNvPr>
          <p:cNvGrpSpPr/>
          <p:nvPr/>
        </p:nvGrpSpPr>
        <p:grpSpPr>
          <a:xfrm>
            <a:off x="12836896" y="8718001"/>
            <a:ext cx="1812253" cy="1332083"/>
            <a:chOff x="0" y="0"/>
            <a:chExt cx="3123741" cy="2183972"/>
          </a:xfrm>
        </p:grpSpPr>
        <p:sp>
          <p:nvSpPr>
            <p:cNvPr id="26" name="Freeform 13">
              <a:extLst>
                <a:ext uri="{FF2B5EF4-FFF2-40B4-BE49-F238E27FC236}">
                  <a16:creationId xmlns:a16="http://schemas.microsoft.com/office/drawing/2014/main" id="{3E627960-C4DD-8BD2-C9F5-6D6760997F7D}"/>
                </a:ext>
              </a:extLst>
            </p:cNvPr>
            <p:cNvSpPr/>
            <p:nvPr/>
          </p:nvSpPr>
          <p:spPr>
            <a:xfrm>
              <a:off x="0" y="0"/>
              <a:ext cx="3123741" cy="2183972"/>
            </a:xfrm>
            <a:custGeom>
              <a:avLst/>
              <a:gdLst/>
              <a:ahLst/>
              <a:cxnLst/>
              <a:rect l="l" t="t" r="r" b="b"/>
              <a:pathLst>
                <a:path w="3123741" h="2183972">
                  <a:moveTo>
                    <a:pt x="0" y="0"/>
                  </a:moveTo>
                  <a:lnTo>
                    <a:pt x="3123741" y="0"/>
                  </a:lnTo>
                  <a:lnTo>
                    <a:pt x="3123741" y="2183972"/>
                  </a:lnTo>
                  <a:lnTo>
                    <a:pt x="0" y="2183972"/>
                  </a:lnTo>
                  <a:lnTo>
                    <a:pt x="0" y="0"/>
                  </a:lnTo>
                  <a:close/>
                </a:path>
              </a:pathLst>
            </a:custGeom>
            <a:blipFill>
              <a:blip r:embed="rId8"/>
              <a:stretch>
                <a:fillRect l="-5084" t="-9090" r="-8050" b="-14545"/>
              </a:stretch>
            </a:blipFill>
          </p:spPr>
          <p:txBody>
            <a:bodyPr/>
            <a:lstStyle/>
            <a:p>
              <a:endParaRPr lang="en-GB"/>
            </a:p>
          </p:txBody>
        </p:sp>
        <p:sp>
          <p:nvSpPr>
            <p:cNvPr id="27" name="TextBox 14">
              <a:extLst>
                <a:ext uri="{FF2B5EF4-FFF2-40B4-BE49-F238E27FC236}">
                  <a16:creationId xmlns:a16="http://schemas.microsoft.com/office/drawing/2014/main" id="{AA203762-7A2A-B045-EEAA-C80ACFD534C8}"/>
                </a:ext>
              </a:extLst>
            </p:cNvPr>
            <p:cNvSpPr txBox="1"/>
            <p:nvPr/>
          </p:nvSpPr>
          <p:spPr>
            <a:xfrm rot="-634411">
              <a:off x="513872" y="761667"/>
              <a:ext cx="1770650" cy="437624"/>
            </a:xfrm>
            <a:prstGeom prst="rect">
              <a:avLst/>
            </a:prstGeom>
          </p:spPr>
          <p:txBody>
            <a:bodyPr lIns="0" tIns="0" rIns="0" bIns="0" rtlCol="0" anchor="t">
              <a:spAutoFit/>
            </a:bodyPr>
            <a:lstStyle/>
            <a:p>
              <a:pPr algn="ctr">
                <a:lnSpc>
                  <a:spcPts val="2753"/>
                </a:lnSpc>
              </a:pPr>
              <a:r>
                <a:rPr lang="en-US" sz="1966">
                  <a:solidFill>
                    <a:srgbClr val="F6E9FC"/>
                  </a:solidFill>
                  <a:latin typeface="Comic Sans"/>
                  <a:ea typeface="Comic Sans"/>
                  <a:cs typeface="Comic Sans"/>
                  <a:sym typeface="Comic Sans"/>
                </a:rPr>
                <a:t>CLANG</a:t>
              </a:r>
            </a:p>
          </p:txBody>
        </p:sp>
      </p:grpSp>
      <p:pic>
        <p:nvPicPr>
          <p:cNvPr id="4" name="Picture 3">
            <a:extLst>
              <a:ext uri="{FF2B5EF4-FFF2-40B4-BE49-F238E27FC236}">
                <a16:creationId xmlns:a16="http://schemas.microsoft.com/office/drawing/2014/main" id="{9F19E75E-60AD-5CBA-BD6A-3A85974EC7D2}"/>
              </a:ext>
            </a:extLst>
          </p:cNvPr>
          <p:cNvPicPr>
            <a:picLocks noChangeAspect="1"/>
          </p:cNvPicPr>
          <p:nvPr/>
        </p:nvPicPr>
        <p:blipFill>
          <a:blip r:embed="rId9"/>
          <a:stretch>
            <a:fillRect/>
          </a:stretch>
        </p:blipFill>
        <p:spPr>
          <a:xfrm>
            <a:off x="-381000" y="-190500"/>
            <a:ext cx="2838450" cy="28384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D33F9"/>
        </a:solidFill>
        <a:effectLst/>
      </p:bgPr>
    </p:bg>
    <p:spTree>
      <p:nvGrpSpPr>
        <p:cNvPr id="1" name=""/>
        <p:cNvGrpSpPr/>
        <p:nvPr/>
      </p:nvGrpSpPr>
      <p:grpSpPr>
        <a:xfrm>
          <a:off x="0" y="0"/>
          <a:ext cx="0" cy="0"/>
          <a:chOff x="0" y="0"/>
          <a:chExt cx="0" cy="0"/>
        </a:xfrm>
      </p:grpSpPr>
      <p:sp>
        <p:nvSpPr>
          <p:cNvPr id="2" name="Freeform 2"/>
          <p:cNvSpPr/>
          <p:nvPr/>
        </p:nvSpPr>
        <p:spPr>
          <a:xfrm>
            <a:off x="15651424" y="0"/>
            <a:ext cx="2091816" cy="2348867"/>
          </a:xfrm>
          <a:custGeom>
            <a:avLst/>
            <a:gdLst/>
            <a:ahLst/>
            <a:cxnLst/>
            <a:rect l="l" t="t" r="r" b="b"/>
            <a:pathLst>
              <a:path w="2091816" h="2348867">
                <a:moveTo>
                  <a:pt x="0" y="0"/>
                </a:moveTo>
                <a:lnTo>
                  <a:pt x="2091816" y="0"/>
                </a:lnTo>
                <a:lnTo>
                  <a:pt x="2091816" y="2348867"/>
                </a:lnTo>
                <a:lnTo>
                  <a:pt x="0" y="2348867"/>
                </a:lnTo>
                <a:lnTo>
                  <a:pt x="0" y="0"/>
                </a:lnTo>
                <a:close/>
              </a:path>
            </a:pathLst>
          </a:custGeom>
          <a:blipFill>
            <a:blip r:embed="rId3"/>
            <a:stretch>
              <a:fillRect l="-269" r="-7496"/>
            </a:stretch>
          </a:blipFill>
        </p:spPr>
        <p:txBody>
          <a:bodyPr/>
          <a:lstStyle/>
          <a:p>
            <a:endParaRPr lang="en-GB"/>
          </a:p>
        </p:txBody>
      </p:sp>
      <p:sp>
        <p:nvSpPr>
          <p:cNvPr id="3" name="TextBox 3"/>
          <p:cNvSpPr txBox="1"/>
          <p:nvPr/>
        </p:nvSpPr>
        <p:spPr>
          <a:xfrm>
            <a:off x="7265020" y="1373194"/>
            <a:ext cx="2412380" cy="961802"/>
          </a:xfrm>
          <a:prstGeom prst="rect">
            <a:avLst/>
          </a:prstGeom>
        </p:spPr>
        <p:txBody>
          <a:bodyPr wrap="square" lIns="0" tIns="0" rIns="0" bIns="0" rtlCol="0" anchor="t">
            <a:spAutoFit/>
          </a:bodyPr>
          <a:lstStyle/>
          <a:p>
            <a:pPr algn="l">
              <a:lnSpc>
                <a:spcPts val="7647"/>
              </a:lnSpc>
            </a:pPr>
            <a:r>
              <a:rPr lang="en-US" sz="6000" dirty="0">
                <a:solidFill>
                  <a:srgbClr val="D2FF4D"/>
                </a:solidFill>
                <a:latin typeface="F37 Gruffy 1"/>
                <a:ea typeface="F37 Gruffy 1"/>
                <a:cs typeface="F37 Gruffy 1"/>
                <a:sym typeface="F37 Gruffy 1"/>
              </a:rPr>
              <a:t>Give</a:t>
            </a:r>
          </a:p>
        </p:txBody>
      </p:sp>
      <p:sp>
        <p:nvSpPr>
          <p:cNvPr id="5" name="TextBox 5"/>
          <p:cNvSpPr txBox="1"/>
          <p:nvPr/>
        </p:nvSpPr>
        <p:spPr>
          <a:xfrm>
            <a:off x="1828799" y="5838912"/>
            <a:ext cx="14071507" cy="1845698"/>
          </a:xfrm>
          <a:prstGeom prst="rect">
            <a:avLst/>
          </a:prstGeom>
        </p:spPr>
        <p:txBody>
          <a:bodyPr wrap="square" lIns="0" tIns="0" rIns="0" bIns="0" rtlCol="0" anchor="t">
            <a:spAutoFit/>
          </a:bodyPr>
          <a:lstStyle/>
          <a:p>
            <a:pPr algn="ctr">
              <a:lnSpc>
                <a:spcPts val="7647"/>
              </a:lnSpc>
            </a:pPr>
            <a:r>
              <a:rPr lang="en-US" sz="4200" b="1" dirty="0">
                <a:solidFill>
                  <a:schemeClr val="bg1"/>
                </a:solidFill>
                <a:latin typeface="Arial" panose="020B0604020202020204" pitchFamily="34" charset="0"/>
                <a:ea typeface="F37 Gruffy 1"/>
                <a:cs typeface="Arial" panose="020B0604020202020204" pitchFamily="34" charset="0"/>
                <a:sym typeface="F37 Gruffy 1"/>
              </a:rPr>
              <a:t>Turn to the person next to you and share your idea for something kind you can do this week.</a:t>
            </a:r>
          </a:p>
        </p:txBody>
      </p:sp>
      <p:sp>
        <p:nvSpPr>
          <p:cNvPr id="18" name="TextBox 17">
            <a:extLst>
              <a:ext uri="{FF2B5EF4-FFF2-40B4-BE49-F238E27FC236}">
                <a16:creationId xmlns:a16="http://schemas.microsoft.com/office/drawing/2014/main" id="{7898B85D-3B01-B67F-ECCB-A66C4B4EC219}"/>
              </a:ext>
            </a:extLst>
          </p:cNvPr>
          <p:cNvSpPr txBox="1"/>
          <p:nvPr/>
        </p:nvSpPr>
        <p:spPr>
          <a:xfrm>
            <a:off x="1574707" y="2532307"/>
            <a:ext cx="14325600" cy="3950312"/>
          </a:xfrm>
          <a:prstGeom prst="rect">
            <a:avLst/>
          </a:prstGeom>
          <a:noFill/>
        </p:spPr>
        <p:txBody>
          <a:bodyPr wrap="square">
            <a:spAutoFit/>
          </a:bodyPr>
          <a:lstStyle/>
          <a:p>
            <a:pPr marL="0" marR="0" lvl="0" indent="0" algn="ctr" defTabSz="914400" rtl="0" eaLnBrk="1" fontAlgn="auto" latinLnBrk="0" hangingPunct="1">
              <a:lnSpc>
                <a:spcPts val="7647"/>
              </a:lnSpc>
              <a:spcBef>
                <a:spcPts val="0"/>
              </a:spcBef>
              <a:spcAft>
                <a:spcPts val="0"/>
              </a:spcAft>
              <a:buClrTx/>
              <a:buSzTx/>
              <a:buFontTx/>
              <a:buNone/>
              <a:tabLst/>
              <a:defRPr/>
            </a:pPr>
            <a:r>
              <a:rPr kumimoji="0" lang="en-US" sz="480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Acts of kindness help others feel they belong. We have been thinking about our own acts of </a:t>
            </a:r>
          </a:p>
          <a:p>
            <a:pPr marL="0" marR="0" lvl="0" indent="0" algn="ctr" defTabSz="914400" rtl="0" eaLnBrk="1" fontAlgn="auto" latinLnBrk="0" hangingPunct="1">
              <a:lnSpc>
                <a:spcPts val="7647"/>
              </a:lnSpc>
              <a:spcBef>
                <a:spcPts val="0"/>
              </a:spcBef>
              <a:spcAft>
                <a:spcPts val="0"/>
              </a:spcAft>
              <a:buClrTx/>
              <a:buSzTx/>
              <a:buFontTx/>
              <a:buNone/>
              <a:tabLst/>
              <a:defRPr/>
            </a:pPr>
            <a:r>
              <a:rPr kumimoji="0" lang="en-US" sz="480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kindness for the week…</a:t>
            </a:r>
          </a:p>
          <a:p>
            <a:pPr marL="0" marR="0" lvl="0" indent="0" algn="ctr" defTabSz="914400" rtl="0" eaLnBrk="1" fontAlgn="auto" latinLnBrk="0" hangingPunct="1">
              <a:lnSpc>
                <a:spcPts val="7647"/>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FFFF00"/>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E45DA749-5F49-EDB1-C234-BA4A2D61EBE0}"/>
              </a:ext>
            </a:extLst>
          </p:cNvPr>
          <p:cNvPicPr>
            <a:picLocks noChangeAspect="1"/>
          </p:cNvPicPr>
          <p:nvPr/>
        </p:nvPicPr>
        <p:blipFill>
          <a:blip r:embed="rId4"/>
          <a:stretch>
            <a:fillRect/>
          </a:stretch>
        </p:blipFill>
        <p:spPr>
          <a:xfrm>
            <a:off x="-381000" y="-190500"/>
            <a:ext cx="2838450" cy="2838450"/>
          </a:xfrm>
          <a:prstGeom prst="rect">
            <a:avLst/>
          </a:prstGeom>
        </p:spPr>
      </p:pic>
      <p:sp>
        <p:nvSpPr>
          <p:cNvPr id="21" name="Freeform 7">
            <a:extLst>
              <a:ext uri="{FF2B5EF4-FFF2-40B4-BE49-F238E27FC236}">
                <a16:creationId xmlns:a16="http://schemas.microsoft.com/office/drawing/2014/main" id="{34084887-CB8C-60C2-99B2-21C7C3E0F99E}"/>
              </a:ext>
            </a:extLst>
          </p:cNvPr>
          <p:cNvSpPr/>
          <p:nvPr/>
        </p:nvSpPr>
        <p:spPr>
          <a:xfrm>
            <a:off x="5991085" y="8719342"/>
            <a:ext cx="1423900" cy="1567658"/>
          </a:xfrm>
          <a:custGeom>
            <a:avLst/>
            <a:gdLst/>
            <a:ahLst/>
            <a:cxnLst/>
            <a:rect l="l" t="t" r="r" b="b"/>
            <a:pathLst>
              <a:path w="1840759" h="1927650">
                <a:moveTo>
                  <a:pt x="0" y="0"/>
                </a:moveTo>
                <a:lnTo>
                  <a:pt x="1840759" y="0"/>
                </a:lnTo>
                <a:lnTo>
                  <a:pt x="1840759" y="1927650"/>
                </a:lnTo>
                <a:lnTo>
                  <a:pt x="0" y="1927650"/>
                </a:lnTo>
                <a:lnTo>
                  <a:pt x="0" y="0"/>
                </a:lnTo>
                <a:close/>
              </a:path>
            </a:pathLst>
          </a:custGeom>
          <a:blipFill>
            <a:blip r:embed="rId5"/>
            <a:stretch>
              <a:fillRect l="-251" r="-251"/>
            </a:stretch>
          </a:blipFill>
        </p:spPr>
        <p:txBody>
          <a:bodyPr/>
          <a:lstStyle/>
          <a:p>
            <a:endParaRPr lang="en-GB"/>
          </a:p>
        </p:txBody>
      </p:sp>
      <p:sp>
        <p:nvSpPr>
          <p:cNvPr id="22" name="Freeform 8">
            <a:extLst>
              <a:ext uri="{FF2B5EF4-FFF2-40B4-BE49-F238E27FC236}">
                <a16:creationId xmlns:a16="http://schemas.microsoft.com/office/drawing/2014/main" id="{9C77E96D-16E7-B0DD-45AC-CC70C734BCA2}"/>
              </a:ext>
            </a:extLst>
          </p:cNvPr>
          <p:cNvSpPr/>
          <p:nvPr/>
        </p:nvSpPr>
        <p:spPr>
          <a:xfrm>
            <a:off x="7549806" y="8704196"/>
            <a:ext cx="1363989" cy="1501699"/>
          </a:xfrm>
          <a:custGeom>
            <a:avLst/>
            <a:gdLst/>
            <a:ahLst/>
            <a:cxnLst/>
            <a:rect l="l" t="t" r="r" b="b"/>
            <a:pathLst>
              <a:path w="1763309" h="1846545">
                <a:moveTo>
                  <a:pt x="0" y="0"/>
                </a:moveTo>
                <a:lnTo>
                  <a:pt x="1763309" y="0"/>
                </a:lnTo>
                <a:lnTo>
                  <a:pt x="1763309" y="1846544"/>
                </a:lnTo>
                <a:lnTo>
                  <a:pt x="0" y="1846544"/>
                </a:lnTo>
                <a:lnTo>
                  <a:pt x="0" y="0"/>
                </a:lnTo>
                <a:close/>
              </a:path>
            </a:pathLst>
          </a:custGeom>
          <a:blipFill>
            <a:blip r:embed="rId6"/>
            <a:stretch>
              <a:fillRect l="-251" r="-251"/>
            </a:stretch>
          </a:blipFill>
        </p:spPr>
        <p:txBody>
          <a:bodyPr/>
          <a:lstStyle/>
          <a:p>
            <a:endParaRPr lang="en-GB"/>
          </a:p>
        </p:txBody>
      </p:sp>
      <p:sp>
        <p:nvSpPr>
          <p:cNvPr id="23" name="Freeform 9">
            <a:extLst>
              <a:ext uri="{FF2B5EF4-FFF2-40B4-BE49-F238E27FC236}">
                <a16:creationId xmlns:a16="http://schemas.microsoft.com/office/drawing/2014/main" id="{E3491D22-160C-2A0A-48C7-1EF0A10768FB}"/>
              </a:ext>
            </a:extLst>
          </p:cNvPr>
          <p:cNvSpPr/>
          <p:nvPr/>
        </p:nvSpPr>
        <p:spPr>
          <a:xfrm>
            <a:off x="9142957" y="8780802"/>
            <a:ext cx="1384931" cy="1524755"/>
          </a:xfrm>
          <a:custGeom>
            <a:avLst/>
            <a:gdLst/>
            <a:ahLst/>
            <a:cxnLst/>
            <a:rect l="l" t="t" r="r" b="b"/>
            <a:pathLst>
              <a:path w="1790382" h="1874895">
                <a:moveTo>
                  <a:pt x="0" y="0"/>
                </a:moveTo>
                <a:lnTo>
                  <a:pt x="1790381" y="0"/>
                </a:lnTo>
                <a:lnTo>
                  <a:pt x="1790381" y="1874896"/>
                </a:lnTo>
                <a:lnTo>
                  <a:pt x="0" y="1874896"/>
                </a:lnTo>
                <a:lnTo>
                  <a:pt x="0" y="0"/>
                </a:lnTo>
                <a:close/>
              </a:path>
            </a:pathLst>
          </a:custGeom>
          <a:blipFill>
            <a:blip r:embed="rId7"/>
            <a:stretch>
              <a:fillRect l="-251" r="-251"/>
            </a:stretch>
          </a:blipFill>
        </p:spPr>
        <p:txBody>
          <a:bodyPr/>
          <a:lstStyle/>
          <a:p>
            <a:endParaRPr lang="en-GB"/>
          </a:p>
        </p:txBody>
      </p:sp>
      <p:sp>
        <p:nvSpPr>
          <p:cNvPr id="24" name="Freeform 10">
            <a:extLst>
              <a:ext uri="{FF2B5EF4-FFF2-40B4-BE49-F238E27FC236}">
                <a16:creationId xmlns:a16="http://schemas.microsoft.com/office/drawing/2014/main" id="{46A95326-AFA3-0D0A-5CBC-E7A4FCD5A730}"/>
              </a:ext>
            </a:extLst>
          </p:cNvPr>
          <p:cNvSpPr/>
          <p:nvPr/>
        </p:nvSpPr>
        <p:spPr>
          <a:xfrm>
            <a:off x="10726844" y="8760964"/>
            <a:ext cx="1280149" cy="1438371"/>
          </a:xfrm>
          <a:custGeom>
            <a:avLst/>
            <a:gdLst/>
            <a:ahLst/>
            <a:cxnLst/>
            <a:rect l="l" t="t" r="r" b="b"/>
            <a:pathLst>
              <a:path w="1654924" h="1768674">
                <a:moveTo>
                  <a:pt x="0" y="0"/>
                </a:moveTo>
                <a:lnTo>
                  <a:pt x="1654924" y="0"/>
                </a:lnTo>
                <a:lnTo>
                  <a:pt x="1654924" y="1768674"/>
                </a:lnTo>
                <a:lnTo>
                  <a:pt x="0" y="1768674"/>
                </a:lnTo>
                <a:lnTo>
                  <a:pt x="0" y="0"/>
                </a:lnTo>
                <a:close/>
              </a:path>
            </a:pathLst>
          </a:custGeom>
          <a:blipFill>
            <a:blip r:embed="rId3"/>
            <a:stretch>
              <a:fillRect l="-256" r="-2312"/>
            </a:stretch>
          </a:blipFill>
        </p:spPr>
        <p:txBody>
          <a:bodyPr/>
          <a:lstStyle/>
          <a:p>
            <a:endParaRPr lang="en-GB"/>
          </a:p>
        </p:txBody>
      </p:sp>
      <p:sp>
        <p:nvSpPr>
          <p:cNvPr id="25" name="Freeform 11">
            <a:extLst>
              <a:ext uri="{FF2B5EF4-FFF2-40B4-BE49-F238E27FC236}">
                <a16:creationId xmlns:a16="http://schemas.microsoft.com/office/drawing/2014/main" id="{FF864471-492C-7720-0D92-F90610020F88}"/>
              </a:ext>
            </a:extLst>
          </p:cNvPr>
          <p:cNvSpPr/>
          <p:nvPr/>
        </p:nvSpPr>
        <p:spPr>
          <a:xfrm>
            <a:off x="4495800" y="8724900"/>
            <a:ext cx="1218867" cy="1384802"/>
          </a:xfrm>
          <a:custGeom>
            <a:avLst/>
            <a:gdLst/>
            <a:ahLst/>
            <a:cxnLst/>
            <a:rect l="l" t="t" r="r" b="b"/>
            <a:pathLst>
              <a:path w="1575701" h="1702804">
                <a:moveTo>
                  <a:pt x="0" y="0"/>
                </a:moveTo>
                <a:lnTo>
                  <a:pt x="1575701" y="0"/>
                </a:lnTo>
                <a:lnTo>
                  <a:pt x="1575701" y="1702804"/>
                </a:lnTo>
                <a:lnTo>
                  <a:pt x="0" y="1702804"/>
                </a:lnTo>
                <a:lnTo>
                  <a:pt x="0" y="0"/>
                </a:lnTo>
                <a:close/>
              </a:path>
            </a:pathLst>
          </a:custGeom>
          <a:blipFill>
            <a:blip r:embed="rId8"/>
            <a:stretch>
              <a:fillRect r="-3714"/>
            </a:stretch>
          </a:blipFill>
        </p:spPr>
        <p:txBody>
          <a:bodyPr/>
          <a:lstStyle/>
          <a:p>
            <a:endParaRPr lang="en-GB"/>
          </a:p>
        </p:txBody>
      </p:sp>
      <p:grpSp>
        <p:nvGrpSpPr>
          <p:cNvPr id="26" name="Group 12">
            <a:extLst>
              <a:ext uri="{FF2B5EF4-FFF2-40B4-BE49-F238E27FC236}">
                <a16:creationId xmlns:a16="http://schemas.microsoft.com/office/drawing/2014/main" id="{E5B4BA33-4A8A-D886-08B8-774DF53E6FFB}"/>
              </a:ext>
            </a:extLst>
          </p:cNvPr>
          <p:cNvGrpSpPr/>
          <p:nvPr/>
        </p:nvGrpSpPr>
        <p:grpSpPr>
          <a:xfrm>
            <a:off x="12836896" y="8718001"/>
            <a:ext cx="1812253" cy="1332083"/>
            <a:chOff x="0" y="0"/>
            <a:chExt cx="3123741" cy="2183972"/>
          </a:xfrm>
        </p:grpSpPr>
        <p:sp>
          <p:nvSpPr>
            <p:cNvPr id="27" name="Freeform 13">
              <a:extLst>
                <a:ext uri="{FF2B5EF4-FFF2-40B4-BE49-F238E27FC236}">
                  <a16:creationId xmlns:a16="http://schemas.microsoft.com/office/drawing/2014/main" id="{CEA82606-5EF8-BE07-F3DB-9A0F1F9BA10F}"/>
                </a:ext>
              </a:extLst>
            </p:cNvPr>
            <p:cNvSpPr/>
            <p:nvPr/>
          </p:nvSpPr>
          <p:spPr>
            <a:xfrm>
              <a:off x="0" y="0"/>
              <a:ext cx="3123741" cy="2183972"/>
            </a:xfrm>
            <a:custGeom>
              <a:avLst/>
              <a:gdLst/>
              <a:ahLst/>
              <a:cxnLst/>
              <a:rect l="l" t="t" r="r" b="b"/>
              <a:pathLst>
                <a:path w="3123741" h="2183972">
                  <a:moveTo>
                    <a:pt x="0" y="0"/>
                  </a:moveTo>
                  <a:lnTo>
                    <a:pt x="3123741" y="0"/>
                  </a:lnTo>
                  <a:lnTo>
                    <a:pt x="3123741" y="2183972"/>
                  </a:lnTo>
                  <a:lnTo>
                    <a:pt x="0" y="2183972"/>
                  </a:lnTo>
                  <a:lnTo>
                    <a:pt x="0" y="0"/>
                  </a:lnTo>
                  <a:close/>
                </a:path>
              </a:pathLst>
            </a:custGeom>
            <a:blipFill>
              <a:blip r:embed="rId9"/>
              <a:stretch>
                <a:fillRect l="-5084" t="-9090" r="-8050" b="-14545"/>
              </a:stretch>
            </a:blipFill>
          </p:spPr>
          <p:txBody>
            <a:bodyPr/>
            <a:lstStyle/>
            <a:p>
              <a:endParaRPr lang="en-GB"/>
            </a:p>
          </p:txBody>
        </p:sp>
        <p:sp>
          <p:nvSpPr>
            <p:cNvPr id="28" name="TextBox 14">
              <a:extLst>
                <a:ext uri="{FF2B5EF4-FFF2-40B4-BE49-F238E27FC236}">
                  <a16:creationId xmlns:a16="http://schemas.microsoft.com/office/drawing/2014/main" id="{BE69538C-ED3A-B02C-5E02-E6A6B18C8FA0}"/>
                </a:ext>
              </a:extLst>
            </p:cNvPr>
            <p:cNvSpPr txBox="1"/>
            <p:nvPr/>
          </p:nvSpPr>
          <p:spPr>
            <a:xfrm rot="-634411">
              <a:off x="513872" y="761667"/>
              <a:ext cx="1770650" cy="437624"/>
            </a:xfrm>
            <a:prstGeom prst="rect">
              <a:avLst/>
            </a:prstGeom>
          </p:spPr>
          <p:txBody>
            <a:bodyPr lIns="0" tIns="0" rIns="0" bIns="0" rtlCol="0" anchor="t">
              <a:spAutoFit/>
            </a:bodyPr>
            <a:lstStyle/>
            <a:p>
              <a:pPr algn="ctr">
                <a:lnSpc>
                  <a:spcPts val="2753"/>
                </a:lnSpc>
              </a:pPr>
              <a:r>
                <a:rPr lang="en-US" sz="1966">
                  <a:solidFill>
                    <a:srgbClr val="F6E9FC"/>
                  </a:solidFill>
                  <a:latin typeface="Comic Sans"/>
                  <a:ea typeface="Comic Sans"/>
                  <a:cs typeface="Comic Sans"/>
                  <a:sym typeface="Comic Sans"/>
                </a:rPr>
                <a:t>CLANG</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D33F9"/>
        </a:solidFill>
        <a:effectLst/>
      </p:bgPr>
    </p:bg>
    <p:spTree>
      <p:nvGrpSpPr>
        <p:cNvPr id="1" name=""/>
        <p:cNvGrpSpPr/>
        <p:nvPr/>
      </p:nvGrpSpPr>
      <p:grpSpPr>
        <a:xfrm>
          <a:off x="0" y="0"/>
          <a:ext cx="0" cy="0"/>
          <a:chOff x="0" y="0"/>
          <a:chExt cx="0" cy="0"/>
        </a:xfrm>
      </p:grpSpPr>
      <p:sp>
        <p:nvSpPr>
          <p:cNvPr id="5" name="TextBox 5"/>
          <p:cNvSpPr txBox="1"/>
          <p:nvPr/>
        </p:nvSpPr>
        <p:spPr>
          <a:xfrm>
            <a:off x="2209800" y="1221332"/>
            <a:ext cx="13868400" cy="3830023"/>
          </a:xfrm>
          <a:prstGeom prst="rect">
            <a:avLst/>
          </a:prstGeom>
        </p:spPr>
        <p:txBody>
          <a:bodyPr wrap="square" lIns="0" tIns="0" rIns="0" bIns="0" rtlCol="0" anchor="t">
            <a:spAutoFit/>
          </a:bodyPr>
          <a:lstStyle/>
          <a:p>
            <a:pPr algn="ctr">
              <a:lnSpc>
                <a:spcPts val="7647"/>
              </a:lnSpc>
            </a:pPr>
            <a:r>
              <a:rPr lang="en-US" sz="6000" dirty="0">
                <a:solidFill>
                  <a:srgbClr val="D2FF4D"/>
                </a:solidFill>
                <a:latin typeface="Arial" panose="020B0604020202020204" pitchFamily="34" charset="0"/>
                <a:ea typeface="F37 Gruffy 1"/>
                <a:cs typeface="Arial" panose="020B0604020202020204" pitchFamily="34" charset="0"/>
                <a:sym typeface="F37 Gruffy 1"/>
              </a:rPr>
              <a:t>Choose at least one of the </a:t>
            </a:r>
            <a:r>
              <a:rPr lang="en-US" sz="6000" dirty="0">
                <a:solidFill>
                  <a:schemeClr val="bg1"/>
                </a:solidFill>
                <a:latin typeface="Arial" panose="020B0604020202020204" pitchFamily="34" charset="0"/>
                <a:ea typeface="F37 Gruffy 1"/>
                <a:cs typeface="Arial" panose="020B0604020202020204" pitchFamily="34" charset="0"/>
                <a:sym typeface="F37 Gruffy 1"/>
              </a:rPr>
              <a:t>5 Ways to Wellbeing</a:t>
            </a:r>
            <a:r>
              <a:rPr lang="en-US" sz="6000" dirty="0">
                <a:solidFill>
                  <a:srgbClr val="D2FF4D"/>
                </a:solidFill>
                <a:latin typeface="Arial" panose="020B0604020202020204" pitchFamily="34" charset="0"/>
                <a:ea typeface="F37 Gruffy 1"/>
                <a:cs typeface="Arial" panose="020B0604020202020204" pitchFamily="34" charset="0"/>
                <a:sym typeface="F37 Gruffy 1"/>
              </a:rPr>
              <a:t> activities to do this Children’s Mental Health Week; to help yourself and others feel a sense of belonging. </a:t>
            </a:r>
          </a:p>
        </p:txBody>
      </p:sp>
      <p:sp>
        <p:nvSpPr>
          <p:cNvPr id="6" name="Freeform 6"/>
          <p:cNvSpPr/>
          <p:nvPr/>
        </p:nvSpPr>
        <p:spPr>
          <a:xfrm>
            <a:off x="5410200" y="5468323"/>
            <a:ext cx="1840759" cy="1927650"/>
          </a:xfrm>
          <a:custGeom>
            <a:avLst/>
            <a:gdLst/>
            <a:ahLst/>
            <a:cxnLst/>
            <a:rect l="l" t="t" r="r" b="b"/>
            <a:pathLst>
              <a:path w="1840759" h="1927650">
                <a:moveTo>
                  <a:pt x="0" y="0"/>
                </a:moveTo>
                <a:lnTo>
                  <a:pt x="1840759" y="0"/>
                </a:lnTo>
                <a:lnTo>
                  <a:pt x="1840759" y="1927650"/>
                </a:lnTo>
                <a:lnTo>
                  <a:pt x="0" y="1927650"/>
                </a:lnTo>
                <a:lnTo>
                  <a:pt x="0" y="0"/>
                </a:lnTo>
                <a:close/>
              </a:path>
            </a:pathLst>
          </a:custGeom>
          <a:blipFill>
            <a:blip r:embed="rId3"/>
            <a:stretch>
              <a:fillRect l="-251" r="-251"/>
            </a:stretch>
          </a:blipFill>
        </p:spPr>
        <p:txBody>
          <a:bodyPr/>
          <a:lstStyle/>
          <a:p>
            <a:endParaRPr lang="en-GB"/>
          </a:p>
        </p:txBody>
      </p:sp>
      <p:sp>
        <p:nvSpPr>
          <p:cNvPr id="7" name="Freeform 7"/>
          <p:cNvSpPr/>
          <p:nvPr/>
        </p:nvSpPr>
        <p:spPr>
          <a:xfrm>
            <a:off x="6986460" y="5468323"/>
            <a:ext cx="1763309" cy="1846545"/>
          </a:xfrm>
          <a:custGeom>
            <a:avLst/>
            <a:gdLst/>
            <a:ahLst/>
            <a:cxnLst/>
            <a:rect l="l" t="t" r="r" b="b"/>
            <a:pathLst>
              <a:path w="1763309" h="1846545">
                <a:moveTo>
                  <a:pt x="0" y="0"/>
                </a:moveTo>
                <a:lnTo>
                  <a:pt x="1763309" y="0"/>
                </a:lnTo>
                <a:lnTo>
                  <a:pt x="1763309" y="1846544"/>
                </a:lnTo>
                <a:lnTo>
                  <a:pt x="0" y="1846544"/>
                </a:lnTo>
                <a:lnTo>
                  <a:pt x="0" y="0"/>
                </a:lnTo>
                <a:close/>
              </a:path>
            </a:pathLst>
          </a:custGeom>
          <a:blipFill>
            <a:blip r:embed="rId4"/>
            <a:stretch>
              <a:fillRect l="-251" r="-251"/>
            </a:stretch>
          </a:blipFill>
        </p:spPr>
        <p:txBody>
          <a:bodyPr/>
          <a:lstStyle/>
          <a:p>
            <a:endParaRPr lang="en-GB"/>
          </a:p>
        </p:txBody>
      </p:sp>
      <p:sp>
        <p:nvSpPr>
          <p:cNvPr id="8" name="Freeform 8"/>
          <p:cNvSpPr/>
          <p:nvPr/>
        </p:nvSpPr>
        <p:spPr>
          <a:xfrm>
            <a:off x="8573481" y="5539636"/>
            <a:ext cx="1790382" cy="1874895"/>
          </a:xfrm>
          <a:custGeom>
            <a:avLst/>
            <a:gdLst/>
            <a:ahLst/>
            <a:cxnLst/>
            <a:rect l="l" t="t" r="r" b="b"/>
            <a:pathLst>
              <a:path w="1790382" h="1874895">
                <a:moveTo>
                  <a:pt x="0" y="0"/>
                </a:moveTo>
                <a:lnTo>
                  <a:pt x="1790381" y="0"/>
                </a:lnTo>
                <a:lnTo>
                  <a:pt x="1790381" y="1874895"/>
                </a:lnTo>
                <a:lnTo>
                  <a:pt x="0" y="1874895"/>
                </a:lnTo>
                <a:lnTo>
                  <a:pt x="0" y="0"/>
                </a:lnTo>
                <a:close/>
              </a:path>
            </a:pathLst>
          </a:custGeom>
          <a:blipFill>
            <a:blip r:embed="rId5"/>
            <a:stretch>
              <a:fillRect l="-251" r="-251"/>
            </a:stretch>
          </a:blipFill>
        </p:spPr>
        <p:txBody>
          <a:bodyPr/>
          <a:lstStyle/>
          <a:p>
            <a:endParaRPr lang="en-GB"/>
          </a:p>
        </p:txBody>
      </p:sp>
      <p:sp>
        <p:nvSpPr>
          <p:cNvPr id="9" name="Freeform 9"/>
          <p:cNvSpPr/>
          <p:nvPr/>
        </p:nvSpPr>
        <p:spPr>
          <a:xfrm>
            <a:off x="10188044" y="5539636"/>
            <a:ext cx="1654924" cy="1768674"/>
          </a:xfrm>
          <a:custGeom>
            <a:avLst/>
            <a:gdLst/>
            <a:ahLst/>
            <a:cxnLst/>
            <a:rect l="l" t="t" r="r" b="b"/>
            <a:pathLst>
              <a:path w="1654924" h="1768674">
                <a:moveTo>
                  <a:pt x="0" y="0"/>
                </a:moveTo>
                <a:lnTo>
                  <a:pt x="1654924" y="0"/>
                </a:lnTo>
                <a:lnTo>
                  <a:pt x="1654924" y="1768674"/>
                </a:lnTo>
                <a:lnTo>
                  <a:pt x="0" y="1768674"/>
                </a:lnTo>
                <a:lnTo>
                  <a:pt x="0" y="0"/>
                </a:lnTo>
                <a:close/>
              </a:path>
            </a:pathLst>
          </a:custGeom>
          <a:blipFill>
            <a:blip r:embed="rId6"/>
            <a:stretch>
              <a:fillRect l="-256" r="-2312"/>
            </a:stretch>
          </a:blipFill>
        </p:spPr>
        <p:txBody>
          <a:bodyPr/>
          <a:lstStyle/>
          <a:p>
            <a:endParaRPr lang="en-GB"/>
          </a:p>
        </p:txBody>
      </p:sp>
      <p:sp>
        <p:nvSpPr>
          <p:cNvPr id="10" name="Freeform 10"/>
          <p:cNvSpPr/>
          <p:nvPr/>
        </p:nvSpPr>
        <p:spPr>
          <a:xfrm>
            <a:off x="3974940" y="5515871"/>
            <a:ext cx="1575701" cy="1702804"/>
          </a:xfrm>
          <a:custGeom>
            <a:avLst/>
            <a:gdLst/>
            <a:ahLst/>
            <a:cxnLst/>
            <a:rect l="l" t="t" r="r" b="b"/>
            <a:pathLst>
              <a:path w="1575701" h="1702804">
                <a:moveTo>
                  <a:pt x="0" y="0"/>
                </a:moveTo>
                <a:lnTo>
                  <a:pt x="1575701" y="0"/>
                </a:lnTo>
                <a:lnTo>
                  <a:pt x="1575701" y="1702804"/>
                </a:lnTo>
                <a:lnTo>
                  <a:pt x="0" y="1702804"/>
                </a:lnTo>
                <a:lnTo>
                  <a:pt x="0" y="0"/>
                </a:lnTo>
                <a:close/>
              </a:path>
            </a:pathLst>
          </a:custGeom>
          <a:blipFill>
            <a:blip r:embed="rId7"/>
            <a:stretch>
              <a:fillRect r="-3714"/>
            </a:stretch>
          </a:blipFill>
        </p:spPr>
        <p:txBody>
          <a:bodyPr/>
          <a:lstStyle/>
          <a:p>
            <a:endParaRPr lang="en-GB"/>
          </a:p>
        </p:txBody>
      </p:sp>
      <p:grpSp>
        <p:nvGrpSpPr>
          <p:cNvPr id="11" name="Group 11"/>
          <p:cNvGrpSpPr/>
          <p:nvPr/>
        </p:nvGrpSpPr>
        <p:grpSpPr>
          <a:xfrm>
            <a:off x="12142318" y="5521078"/>
            <a:ext cx="2342806" cy="1637979"/>
            <a:chOff x="0" y="0"/>
            <a:chExt cx="3123741" cy="2183972"/>
          </a:xfrm>
        </p:grpSpPr>
        <p:sp>
          <p:nvSpPr>
            <p:cNvPr id="12" name="Freeform 12"/>
            <p:cNvSpPr/>
            <p:nvPr/>
          </p:nvSpPr>
          <p:spPr>
            <a:xfrm>
              <a:off x="0" y="0"/>
              <a:ext cx="3123741" cy="2183972"/>
            </a:xfrm>
            <a:custGeom>
              <a:avLst/>
              <a:gdLst/>
              <a:ahLst/>
              <a:cxnLst/>
              <a:rect l="l" t="t" r="r" b="b"/>
              <a:pathLst>
                <a:path w="3123741" h="2183972">
                  <a:moveTo>
                    <a:pt x="0" y="0"/>
                  </a:moveTo>
                  <a:lnTo>
                    <a:pt x="3123741" y="0"/>
                  </a:lnTo>
                  <a:lnTo>
                    <a:pt x="3123741" y="2183972"/>
                  </a:lnTo>
                  <a:lnTo>
                    <a:pt x="0" y="2183972"/>
                  </a:lnTo>
                  <a:lnTo>
                    <a:pt x="0" y="0"/>
                  </a:lnTo>
                  <a:close/>
                </a:path>
              </a:pathLst>
            </a:custGeom>
            <a:blipFill>
              <a:blip r:embed="rId8"/>
              <a:stretch>
                <a:fillRect l="-5084" t="-9090" r="-8050" b="-14545"/>
              </a:stretch>
            </a:blipFill>
          </p:spPr>
          <p:txBody>
            <a:bodyPr/>
            <a:lstStyle/>
            <a:p>
              <a:endParaRPr lang="en-GB"/>
            </a:p>
          </p:txBody>
        </p:sp>
        <p:sp>
          <p:nvSpPr>
            <p:cNvPr id="13" name="TextBox 13"/>
            <p:cNvSpPr txBox="1"/>
            <p:nvPr/>
          </p:nvSpPr>
          <p:spPr>
            <a:xfrm rot="-634411">
              <a:off x="513872" y="761667"/>
              <a:ext cx="1770650" cy="437624"/>
            </a:xfrm>
            <a:prstGeom prst="rect">
              <a:avLst/>
            </a:prstGeom>
          </p:spPr>
          <p:txBody>
            <a:bodyPr lIns="0" tIns="0" rIns="0" bIns="0" rtlCol="0" anchor="t">
              <a:spAutoFit/>
            </a:bodyPr>
            <a:lstStyle/>
            <a:p>
              <a:pPr algn="ctr">
                <a:lnSpc>
                  <a:spcPts val="2753"/>
                </a:lnSpc>
              </a:pPr>
              <a:r>
                <a:rPr lang="en-US" sz="1966" dirty="0">
                  <a:solidFill>
                    <a:srgbClr val="F6E9FC"/>
                  </a:solidFill>
                  <a:latin typeface="Comic Sans"/>
                  <a:ea typeface="Comic Sans"/>
                  <a:cs typeface="Comic Sans"/>
                  <a:sym typeface="Comic Sans"/>
                </a:rPr>
                <a:t>CLANG</a:t>
              </a:r>
            </a:p>
          </p:txBody>
        </p:sp>
      </p:grpSp>
      <p:pic>
        <p:nvPicPr>
          <p:cNvPr id="15" name="Picture 14">
            <a:extLst>
              <a:ext uri="{FF2B5EF4-FFF2-40B4-BE49-F238E27FC236}">
                <a16:creationId xmlns:a16="http://schemas.microsoft.com/office/drawing/2014/main" id="{40C70C71-C189-7434-C4E3-07C55B725FCA}"/>
              </a:ext>
            </a:extLst>
          </p:cNvPr>
          <p:cNvPicPr>
            <a:picLocks noChangeAspect="1"/>
          </p:cNvPicPr>
          <p:nvPr/>
        </p:nvPicPr>
        <p:blipFill>
          <a:blip r:embed="rId9"/>
          <a:stretch>
            <a:fillRect/>
          </a:stretch>
        </p:blipFill>
        <p:spPr>
          <a:xfrm>
            <a:off x="-381000" y="-190500"/>
            <a:ext cx="2838450" cy="2838450"/>
          </a:xfrm>
          <a:prstGeom prst="rect">
            <a:avLst/>
          </a:prstGeom>
        </p:spPr>
      </p:pic>
      <p:pic>
        <p:nvPicPr>
          <p:cNvPr id="19" name="Picture 18">
            <a:extLst>
              <a:ext uri="{FF2B5EF4-FFF2-40B4-BE49-F238E27FC236}">
                <a16:creationId xmlns:a16="http://schemas.microsoft.com/office/drawing/2014/main" id="{B1DBB4E7-432D-C6D8-EF42-DE5923BFE3C6}"/>
              </a:ext>
            </a:extLst>
          </p:cNvPr>
          <p:cNvPicPr>
            <a:picLocks noChangeAspect="1"/>
          </p:cNvPicPr>
          <p:nvPr/>
        </p:nvPicPr>
        <p:blipFill>
          <a:blip r:embed="rId10"/>
          <a:stretch>
            <a:fillRect/>
          </a:stretch>
        </p:blipFill>
        <p:spPr>
          <a:xfrm>
            <a:off x="7696200" y="7502335"/>
            <a:ext cx="3762499" cy="2740506"/>
          </a:xfrm>
          <a:prstGeom prst="rect">
            <a:avLst/>
          </a:prstGeom>
        </p:spPr>
      </p:pic>
      <p:pic>
        <p:nvPicPr>
          <p:cNvPr id="20" name="Picture 19">
            <a:extLst>
              <a:ext uri="{FF2B5EF4-FFF2-40B4-BE49-F238E27FC236}">
                <a16:creationId xmlns:a16="http://schemas.microsoft.com/office/drawing/2014/main" id="{19012F8A-BB89-24E7-D758-3329D6121E8A}"/>
              </a:ext>
            </a:extLst>
          </p:cNvPr>
          <p:cNvPicPr>
            <a:picLocks noChangeAspect="1"/>
          </p:cNvPicPr>
          <p:nvPr/>
        </p:nvPicPr>
        <p:blipFill>
          <a:blip r:embed="rId11"/>
          <a:stretch>
            <a:fillRect/>
          </a:stretch>
        </p:blipFill>
        <p:spPr>
          <a:xfrm>
            <a:off x="16203780" y="-16078"/>
            <a:ext cx="2100262" cy="2148964"/>
          </a:xfrm>
          <a:prstGeom prst="rect">
            <a:avLst/>
          </a:prstGeom>
        </p:spPr>
      </p:pic>
      <p:pic>
        <p:nvPicPr>
          <p:cNvPr id="21" name="Picture 20">
            <a:extLst>
              <a:ext uri="{FF2B5EF4-FFF2-40B4-BE49-F238E27FC236}">
                <a16:creationId xmlns:a16="http://schemas.microsoft.com/office/drawing/2014/main" id="{76ACB32E-782A-A2A8-D343-47CF679B6958}"/>
              </a:ext>
            </a:extLst>
          </p:cNvPr>
          <p:cNvPicPr>
            <a:picLocks noChangeAspect="1"/>
          </p:cNvPicPr>
          <p:nvPr/>
        </p:nvPicPr>
        <p:blipFill>
          <a:blip r:embed="rId11"/>
          <a:stretch>
            <a:fillRect/>
          </a:stretch>
        </p:blipFill>
        <p:spPr>
          <a:xfrm>
            <a:off x="0" y="8138036"/>
            <a:ext cx="2100262" cy="21489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D33F9"/>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8CFBC58-6316-B4BD-1715-153F761AAE5E}"/>
              </a:ext>
            </a:extLst>
          </p:cNvPr>
          <p:cNvSpPr txBox="1"/>
          <p:nvPr/>
        </p:nvSpPr>
        <p:spPr>
          <a:xfrm>
            <a:off x="2362200" y="3250674"/>
            <a:ext cx="14401800" cy="2585323"/>
          </a:xfrm>
          <a:prstGeom prst="rect">
            <a:avLst/>
          </a:prstGeom>
          <a:noFill/>
        </p:spPr>
        <p:txBody>
          <a:bodyPr wrap="square">
            <a:spAutoFit/>
          </a:bodyPr>
          <a:lstStyle/>
          <a:p>
            <a:r>
              <a:rPr lang="en-GB" sz="5400" dirty="0">
                <a:solidFill>
                  <a:schemeClr val="bg1"/>
                </a:solidFill>
                <a:latin typeface="Arial" panose="020B0604020202020204" pitchFamily="34" charset="0"/>
                <a:cs typeface="Arial" panose="020B0604020202020204" pitchFamily="34" charset="0"/>
              </a:rPr>
              <a:t>The theme of Children’s Mental Health Week is </a:t>
            </a:r>
            <a:r>
              <a:rPr lang="en-GB" sz="5400" b="1" dirty="0">
                <a:solidFill>
                  <a:srgbClr val="FFFF00"/>
                </a:solidFill>
                <a:latin typeface="Arial" panose="020B0604020202020204" pitchFamily="34" charset="0"/>
                <a:cs typeface="Arial" panose="020B0604020202020204" pitchFamily="34" charset="0"/>
              </a:rPr>
              <a:t>‘This is My Place’ </a:t>
            </a:r>
            <a:r>
              <a:rPr lang="en-US" sz="5400" dirty="0">
                <a:solidFill>
                  <a:schemeClr val="bg1"/>
                </a:solidFill>
                <a:latin typeface="Arial" panose="020B0604020202020204" pitchFamily="34" charset="0"/>
                <a:cs typeface="Arial" panose="020B0604020202020204" pitchFamily="34" charset="0"/>
              </a:rPr>
              <a:t>which is based around </a:t>
            </a:r>
            <a:r>
              <a:rPr lang="en-US" sz="5400" b="1" dirty="0">
                <a:solidFill>
                  <a:schemeClr val="bg1"/>
                </a:solidFill>
                <a:latin typeface="Arial" panose="020B0604020202020204" pitchFamily="34" charset="0"/>
                <a:cs typeface="Arial" panose="020B0604020202020204" pitchFamily="34" charset="0"/>
              </a:rPr>
              <a:t>belonging</a:t>
            </a:r>
            <a:r>
              <a:rPr lang="en-US" sz="5400" dirty="0">
                <a:solidFill>
                  <a:schemeClr val="bg1"/>
                </a:solidFill>
                <a:latin typeface="Arial" panose="020B0604020202020204" pitchFamily="34" charset="0"/>
                <a:cs typeface="Arial" panose="020B0604020202020204" pitchFamily="34" charset="0"/>
              </a:rPr>
              <a:t>. </a:t>
            </a:r>
          </a:p>
        </p:txBody>
      </p:sp>
      <p:pic>
        <p:nvPicPr>
          <p:cNvPr id="13" name="Picture 12">
            <a:extLst>
              <a:ext uri="{FF2B5EF4-FFF2-40B4-BE49-F238E27FC236}">
                <a16:creationId xmlns:a16="http://schemas.microsoft.com/office/drawing/2014/main" id="{3582E5A5-9310-AEE1-3755-836EE3F16D9A}"/>
              </a:ext>
            </a:extLst>
          </p:cNvPr>
          <p:cNvPicPr>
            <a:picLocks noChangeAspect="1"/>
          </p:cNvPicPr>
          <p:nvPr/>
        </p:nvPicPr>
        <p:blipFill>
          <a:blip r:embed="rId3"/>
          <a:stretch>
            <a:fillRect/>
          </a:stretch>
        </p:blipFill>
        <p:spPr>
          <a:xfrm>
            <a:off x="-381000" y="-190500"/>
            <a:ext cx="2838450" cy="2838450"/>
          </a:xfrm>
          <a:prstGeom prst="rect">
            <a:avLst/>
          </a:prstGeom>
        </p:spPr>
      </p:pic>
      <p:pic>
        <p:nvPicPr>
          <p:cNvPr id="17" name="Picture 16">
            <a:extLst>
              <a:ext uri="{FF2B5EF4-FFF2-40B4-BE49-F238E27FC236}">
                <a16:creationId xmlns:a16="http://schemas.microsoft.com/office/drawing/2014/main" id="{ACE12494-007F-BB6E-4888-5ADE88BC310D}"/>
              </a:ext>
            </a:extLst>
          </p:cNvPr>
          <p:cNvPicPr>
            <a:picLocks noChangeAspect="1"/>
          </p:cNvPicPr>
          <p:nvPr/>
        </p:nvPicPr>
        <p:blipFill>
          <a:blip r:embed="rId4"/>
          <a:stretch>
            <a:fillRect/>
          </a:stretch>
        </p:blipFill>
        <p:spPr>
          <a:xfrm>
            <a:off x="16203780" y="-16078"/>
            <a:ext cx="2100262" cy="2148964"/>
          </a:xfrm>
          <a:prstGeom prst="rect">
            <a:avLst/>
          </a:prstGeom>
        </p:spPr>
      </p:pic>
      <p:pic>
        <p:nvPicPr>
          <p:cNvPr id="18" name="Picture 17">
            <a:extLst>
              <a:ext uri="{FF2B5EF4-FFF2-40B4-BE49-F238E27FC236}">
                <a16:creationId xmlns:a16="http://schemas.microsoft.com/office/drawing/2014/main" id="{2DD25AC3-904B-D8A7-4032-012BCCC2D002}"/>
              </a:ext>
            </a:extLst>
          </p:cNvPr>
          <p:cNvPicPr>
            <a:picLocks noChangeAspect="1"/>
          </p:cNvPicPr>
          <p:nvPr/>
        </p:nvPicPr>
        <p:blipFill>
          <a:blip r:embed="rId4"/>
          <a:stretch>
            <a:fillRect/>
          </a:stretch>
        </p:blipFill>
        <p:spPr>
          <a:xfrm>
            <a:off x="0" y="8138036"/>
            <a:ext cx="2100262" cy="2148964"/>
          </a:xfrm>
          <a:prstGeom prst="rect">
            <a:avLst/>
          </a:prstGeom>
        </p:spPr>
      </p:pic>
      <p:pic>
        <p:nvPicPr>
          <p:cNvPr id="1032" name="Picture 8">
            <a:extLst>
              <a:ext uri="{FF2B5EF4-FFF2-40B4-BE49-F238E27FC236}">
                <a16:creationId xmlns:a16="http://schemas.microsoft.com/office/drawing/2014/main" id="{34D6ACBB-6675-6A6B-5606-3B6EDDE47F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0" y="5143500"/>
            <a:ext cx="7107307" cy="47377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D33F9"/>
        </a:solidFill>
        <a:effectLst/>
      </p:bgPr>
    </p:bg>
    <p:spTree>
      <p:nvGrpSpPr>
        <p:cNvPr id="1" name="">
          <a:extLst>
            <a:ext uri="{FF2B5EF4-FFF2-40B4-BE49-F238E27FC236}">
              <a16:creationId xmlns:a16="http://schemas.microsoft.com/office/drawing/2014/main" id="{74FD7586-8D56-6648-DE4E-5A922567CED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D53297CB-9443-9974-0260-CFE9586F53D2}"/>
              </a:ext>
            </a:extLst>
          </p:cNvPr>
          <p:cNvSpPr txBox="1"/>
          <p:nvPr/>
        </p:nvSpPr>
        <p:spPr>
          <a:xfrm>
            <a:off x="4876800" y="1402184"/>
            <a:ext cx="15902862" cy="1915781"/>
          </a:xfrm>
          <a:prstGeom prst="rect">
            <a:avLst/>
          </a:prstGeom>
        </p:spPr>
        <p:txBody>
          <a:bodyPr wrap="square" lIns="0" tIns="0" rIns="0" bIns="0" rtlCol="0" anchor="t">
            <a:spAutoFit/>
          </a:bodyPr>
          <a:lstStyle/>
          <a:p>
            <a:pPr algn="l">
              <a:lnSpc>
                <a:spcPts val="7647"/>
              </a:lnSpc>
            </a:pPr>
            <a:r>
              <a:rPr lang="en-US" sz="6000" dirty="0">
                <a:solidFill>
                  <a:srgbClr val="FFFFFF"/>
                </a:solidFill>
                <a:latin typeface="F37 Gruffy 1"/>
                <a:ea typeface="F37 Gruffy 1"/>
                <a:cs typeface="F37 Gruffy 1"/>
                <a:sym typeface="F37 Gruffy 1"/>
              </a:rPr>
              <a:t>What is ‘Belonging’?</a:t>
            </a:r>
          </a:p>
          <a:p>
            <a:pPr algn="l">
              <a:lnSpc>
                <a:spcPts val="7647"/>
              </a:lnSpc>
            </a:pPr>
            <a:endParaRPr lang="en-US" sz="5462" dirty="0">
              <a:solidFill>
                <a:srgbClr val="FFFFFF"/>
              </a:solidFill>
              <a:latin typeface="F37 Gruffy 1"/>
              <a:ea typeface="F37 Gruffy 1"/>
              <a:cs typeface="F37 Gruffy 1"/>
              <a:sym typeface="F37 Gruffy 1"/>
            </a:endParaRPr>
          </a:p>
        </p:txBody>
      </p:sp>
      <p:sp>
        <p:nvSpPr>
          <p:cNvPr id="4" name="TextBox 4">
            <a:extLst>
              <a:ext uri="{FF2B5EF4-FFF2-40B4-BE49-F238E27FC236}">
                <a16:creationId xmlns:a16="http://schemas.microsoft.com/office/drawing/2014/main" id="{A9F11345-EBC3-EEC6-2E86-D01C943CC86A}"/>
              </a:ext>
            </a:extLst>
          </p:cNvPr>
          <p:cNvSpPr txBox="1"/>
          <p:nvPr/>
        </p:nvSpPr>
        <p:spPr>
          <a:xfrm>
            <a:off x="1295400" y="2781300"/>
            <a:ext cx="16078200" cy="7233519"/>
          </a:xfrm>
          <a:prstGeom prst="rect">
            <a:avLst/>
          </a:prstGeom>
        </p:spPr>
        <p:txBody>
          <a:bodyPr wrap="square" lIns="0" tIns="0" rIns="0" bIns="0" rtlCol="0" anchor="t">
            <a:spAutoFit/>
          </a:bodyPr>
          <a:lstStyle/>
          <a:p>
            <a:r>
              <a:rPr lang="en-US" sz="4000" b="1" dirty="0">
                <a:solidFill>
                  <a:schemeClr val="bg1"/>
                </a:solidFill>
                <a:latin typeface="Arial" panose="020B0604020202020204" pitchFamily="34" charset="0"/>
                <a:ea typeface="F37 Gruffy 2"/>
                <a:cs typeface="Arial" panose="020B0604020202020204" pitchFamily="34" charset="0"/>
                <a:sym typeface="F37 Gruffy 2"/>
              </a:rPr>
              <a:t>Belonging </a:t>
            </a:r>
            <a:r>
              <a:rPr lang="en-US" sz="4000" dirty="0">
                <a:solidFill>
                  <a:srgbClr val="FFFF00"/>
                </a:solidFill>
                <a:latin typeface="Arial" panose="020B0604020202020204" pitchFamily="34" charset="0"/>
                <a:ea typeface="F37 Gruffy 2"/>
                <a:cs typeface="Arial" panose="020B0604020202020204" pitchFamily="34" charset="0"/>
                <a:sym typeface="F37 Gruffy 2"/>
              </a:rPr>
              <a:t>means feeling accepted, included, and valued for who you are. It’s when you feel safe to be yourself and know you’re part of something- like your friendship group, your school community or your family.</a:t>
            </a:r>
          </a:p>
          <a:p>
            <a:endParaRPr lang="en-US" sz="4000" b="1" dirty="0">
              <a:solidFill>
                <a:schemeClr val="bg1"/>
              </a:solidFill>
              <a:latin typeface="Arial" panose="020B0604020202020204" pitchFamily="34" charset="0"/>
              <a:ea typeface="F37 Gruffy 2"/>
              <a:cs typeface="Arial" panose="020B0604020202020204" pitchFamily="34" charset="0"/>
              <a:sym typeface="F37 Gruffy 2"/>
            </a:endParaRPr>
          </a:p>
          <a:p>
            <a:r>
              <a:rPr lang="en-US" sz="4000" b="1" dirty="0">
                <a:solidFill>
                  <a:srgbClr val="FFFF00"/>
                </a:solidFill>
                <a:latin typeface="Arial" panose="020B0604020202020204" pitchFamily="34" charset="0"/>
                <a:ea typeface="F37 Gruffy 2"/>
                <a:cs typeface="Arial" panose="020B0604020202020204" pitchFamily="34" charset="0"/>
                <a:sym typeface="F37 Gruffy 2"/>
              </a:rPr>
              <a:t>Examples of belonging:</a:t>
            </a:r>
          </a:p>
          <a:p>
            <a:pPr marL="571500" indent="-571500">
              <a:buFont typeface="Arial" panose="020B0604020202020204" pitchFamily="34" charset="0"/>
              <a:buChar char="•"/>
            </a:pPr>
            <a:r>
              <a:rPr lang="en-US" sz="4000" b="1" dirty="0">
                <a:solidFill>
                  <a:srgbClr val="FFFF00"/>
                </a:solidFill>
                <a:latin typeface="Arial" panose="020B0604020202020204" pitchFamily="34" charset="0"/>
                <a:ea typeface="F37 Gruffy 2"/>
                <a:cs typeface="Arial" panose="020B0604020202020204" pitchFamily="34" charset="0"/>
                <a:sym typeface="F37 Gruffy 2"/>
              </a:rPr>
              <a:t>When you have friends you can trust and spend </a:t>
            </a:r>
          </a:p>
          <a:p>
            <a:r>
              <a:rPr lang="en-US" sz="4000" b="1" dirty="0">
                <a:solidFill>
                  <a:srgbClr val="FFFF00"/>
                </a:solidFill>
                <a:latin typeface="Arial" panose="020B0604020202020204" pitchFamily="34" charset="0"/>
                <a:ea typeface="F37 Gruffy 2"/>
                <a:cs typeface="Arial" panose="020B0604020202020204" pitchFamily="34" charset="0"/>
                <a:sym typeface="F37 Gruffy 2"/>
              </a:rPr>
              <a:t>    time with</a:t>
            </a:r>
          </a:p>
          <a:p>
            <a:pPr marL="571500" indent="-571500">
              <a:buFont typeface="Arial" panose="020B0604020202020204" pitchFamily="34" charset="0"/>
              <a:buChar char="•"/>
            </a:pPr>
            <a:r>
              <a:rPr lang="en-US" sz="4000" b="1" dirty="0">
                <a:solidFill>
                  <a:srgbClr val="FFFF00"/>
                </a:solidFill>
                <a:latin typeface="Arial" panose="020B0604020202020204" pitchFamily="34" charset="0"/>
                <a:ea typeface="F37 Gruffy 2"/>
                <a:cs typeface="Arial" panose="020B0604020202020204" pitchFamily="34" charset="0"/>
                <a:sym typeface="F37 Gruffy 2"/>
              </a:rPr>
              <a:t>When people listen to your opinions and respect </a:t>
            </a:r>
          </a:p>
          <a:p>
            <a:r>
              <a:rPr lang="en-US" sz="4000" b="1" dirty="0">
                <a:solidFill>
                  <a:srgbClr val="FFFF00"/>
                </a:solidFill>
                <a:latin typeface="Arial" panose="020B0604020202020204" pitchFamily="34" charset="0"/>
                <a:ea typeface="F37 Gruffy 2"/>
                <a:cs typeface="Arial" panose="020B0604020202020204" pitchFamily="34" charset="0"/>
                <a:sym typeface="F37 Gruffy 2"/>
              </a:rPr>
              <a:t>    your ideas</a:t>
            </a:r>
          </a:p>
          <a:p>
            <a:pPr marL="571500" indent="-571500">
              <a:buFont typeface="Arial" panose="020B0604020202020204" pitchFamily="34" charset="0"/>
              <a:buChar char="•"/>
            </a:pPr>
            <a:r>
              <a:rPr lang="en-US" sz="4000" b="1" dirty="0">
                <a:solidFill>
                  <a:srgbClr val="FFFF00"/>
                </a:solidFill>
                <a:latin typeface="Arial" panose="020B0604020202020204" pitchFamily="34" charset="0"/>
                <a:ea typeface="F37 Gruffy 2"/>
                <a:cs typeface="Arial" panose="020B0604020202020204" pitchFamily="34" charset="0"/>
                <a:sym typeface="F37 Gruffy 2"/>
              </a:rPr>
              <a:t>When you feel proud to be part of your school or a team</a:t>
            </a:r>
            <a:endParaRPr lang="en-US" sz="4000" dirty="0">
              <a:solidFill>
                <a:srgbClr val="FFFF00"/>
              </a:solidFill>
              <a:ea typeface="F37 Gruffy 2"/>
              <a:cs typeface="Arial" panose="020B0604020202020204" pitchFamily="34" charset="0"/>
              <a:sym typeface="F37 Gruffy 2"/>
            </a:endParaRPr>
          </a:p>
          <a:p>
            <a:pPr>
              <a:lnSpc>
                <a:spcPts val="3445"/>
              </a:lnSpc>
            </a:pPr>
            <a:endParaRPr lang="en-US" sz="4000" dirty="0">
              <a:solidFill>
                <a:srgbClr val="FFFF00"/>
              </a:solidFill>
              <a:ea typeface="F37 Gruffy 2"/>
              <a:cs typeface="Arial" panose="020B0604020202020204" pitchFamily="34" charset="0"/>
              <a:sym typeface="F37 Gruffy 2"/>
              <a:hlinkClick r:id="rId3" tooltip="https://www.goodreads.com/work/quotes/68017220">
                <a:extLst>
                  <a:ext uri="{A12FA001-AC4F-418D-AE19-62706E023703}">
                    <ahyp:hlinkClr xmlns:ahyp="http://schemas.microsoft.com/office/drawing/2018/hyperlinkcolor" val="tx"/>
                  </a:ext>
                </a:extLst>
              </a:hlinkClick>
            </a:endParaRPr>
          </a:p>
        </p:txBody>
      </p:sp>
      <p:pic>
        <p:nvPicPr>
          <p:cNvPr id="11" name="Picture 10">
            <a:extLst>
              <a:ext uri="{FF2B5EF4-FFF2-40B4-BE49-F238E27FC236}">
                <a16:creationId xmlns:a16="http://schemas.microsoft.com/office/drawing/2014/main" id="{C2343D6C-0C81-4290-0132-F0237374068C}"/>
              </a:ext>
            </a:extLst>
          </p:cNvPr>
          <p:cNvPicPr>
            <a:picLocks noChangeAspect="1"/>
          </p:cNvPicPr>
          <p:nvPr/>
        </p:nvPicPr>
        <p:blipFill>
          <a:blip r:embed="rId4"/>
          <a:stretch>
            <a:fillRect/>
          </a:stretch>
        </p:blipFill>
        <p:spPr>
          <a:xfrm>
            <a:off x="16535400" y="665073"/>
            <a:ext cx="1020405" cy="1576989"/>
          </a:xfrm>
          <a:prstGeom prst="rect">
            <a:avLst/>
          </a:prstGeom>
        </p:spPr>
      </p:pic>
      <p:pic>
        <p:nvPicPr>
          <p:cNvPr id="14" name="Picture 13">
            <a:extLst>
              <a:ext uri="{FF2B5EF4-FFF2-40B4-BE49-F238E27FC236}">
                <a16:creationId xmlns:a16="http://schemas.microsoft.com/office/drawing/2014/main" id="{F002623D-DD5E-425C-B9B1-0AE8817FCF1B}"/>
              </a:ext>
            </a:extLst>
          </p:cNvPr>
          <p:cNvPicPr>
            <a:picLocks noChangeAspect="1"/>
          </p:cNvPicPr>
          <p:nvPr/>
        </p:nvPicPr>
        <p:blipFill>
          <a:blip r:embed="rId5"/>
          <a:stretch>
            <a:fillRect/>
          </a:stretch>
        </p:blipFill>
        <p:spPr>
          <a:xfrm>
            <a:off x="-304800" y="-190500"/>
            <a:ext cx="2840982" cy="2834886"/>
          </a:xfrm>
          <a:prstGeom prst="rect">
            <a:avLst/>
          </a:prstGeom>
        </p:spPr>
      </p:pic>
      <p:pic>
        <p:nvPicPr>
          <p:cNvPr id="2054" name="Picture 6">
            <a:extLst>
              <a:ext uri="{FF2B5EF4-FFF2-40B4-BE49-F238E27FC236}">
                <a16:creationId xmlns:a16="http://schemas.microsoft.com/office/drawing/2014/main" id="{F09AD925-58DA-A852-4F5A-442140BD080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5606">
            <a:off x="13794997" y="6150613"/>
            <a:ext cx="4293760" cy="2862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125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D33F9"/>
        </a:solidFill>
        <a:effectLst/>
      </p:bgPr>
    </p:bg>
    <p:spTree>
      <p:nvGrpSpPr>
        <p:cNvPr id="1" name="">
          <a:extLst>
            <a:ext uri="{FF2B5EF4-FFF2-40B4-BE49-F238E27FC236}">
              <a16:creationId xmlns:a16="http://schemas.microsoft.com/office/drawing/2014/main" id="{BDFF1D2B-C3D6-3E16-F851-90031A00D31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31AD9FF6-9ACD-721D-B5DE-331A5BD7BAC1}"/>
              </a:ext>
            </a:extLst>
          </p:cNvPr>
          <p:cNvSpPr txBox="1"/>
          <p:nvPr/>
        </p:nvSpPr>
        <p:spPr>
          <a:xfrm>
            <a:off x="1413811" y="2242012"/>
            <a:ext cx="15460376" cy="1733488"/>
          </a:xfrm>
          <a:prstGeom prst="rect">
            <a:avLst/>
          </a:prstGeom>
        </p:spPr>
        <p:txBody>
          <a:bodyPr lIns="0" tIns="0" rIns="0" bIns="0" rtlCol="0" anchor="t">
            <a:spAutoFit/>
          </a:bodyPr>
          <a:lstStyle/>
          <a:p>
            <a:pPr algn="ctr">
              <a:lnSpc>
                <a:spcPts val="7087"/>
              </a:lnSpc>
            </a:pPr>
            <a:r>
              <a:rPr lang="en-US" sz="4800" dirty="0">
                <a:solidFill>
                  <a:srgbClr val="FFFFFF"/>
                </a:solidFill>
                <a:latin typeface="Arial" panose="020B0604020202020204" pitchFamily="34" charset="0"/>
                <a:ea typeface="F37 Gruffy 1"/>
                <a:cs typeface="Arial" panose="020B0604020202020204" pitchFamily="34" charset="0"/>
                <a:sym typeface="F37 Gruffy 1"/>
              </a:rPr>
              <a:t>“You can’t be afraid to stand out. Your differences make you belong in your own special way."</a:t>
            </a:r>
          </a:p>
        </p:txBody>
      </p:sp>
      <p:sp>
        <p:nvSpPr>
          <p:cNvPr id="4" name="TextBox 4">
            <a:extLst>
              <a:ext uri="{FF2B5EF4-FFF2-40B4-BE49-F238E27FC236}">
                <a16:creationId xmlns:a16="http://schemas.microsoft.com/office/drawing/2014/main" id="{788C9025-8EBD-60F8-66FB-F6B9C08C4AAA}"/>
              </a:ext>
            </a:extLst>
          </p:cNvPr>
          <p:cNvSpPr txBox="1"/>
          <p:nvPr/>
        </p:nvSpPr>
        <p:spPr>
          <a:xfrm>
            <a:off x="6553200" y="4399853"/>
            <a:ext cx="4746308" cy="500137"/>
          </a:xfrm>
          <a:prstGeom prst="rect">
            <a:avLst/>
          </a:prstGeom>
        </p:spPr>
        <p:txBody>
          <a:bodyPr lIns="0" tIns="0" rIns="0" bIns="0" rtlCol="0" anchor="t">
            <a:spAutoFit/>
          </a:bodyPr>
          <a:lstStyle/>
          <a:p>
            <a:pPr algn="ctr">
              <a:lnSpc>
                <a:spcPts val="3639"/>
              </a:lnSpc>
              <a:spcBef>
                <a:spcPct val="0"/>
              </a:spcBef>
            </a:pPr>
            <a:r>
              <a:rPr lang="en-US" sz="4000" b="1" dirty="0">
                <a:solidFill>
                  <a:srgbClr val="D2FF4D"/>
                </a:solidFill>
                <a:latin typeface="F37 Gruffy 1"/>
                <a:ea typeface="F37 Gruffy 1"/>
                <a:cs typeface="F37 Gruffy 1"/>
                <a:sym typeface="F37 Gruffy 1"/>
              </a:rPr>
              <a:t>-Simone Biles</a:t>
            </a:r>
          </a:p>
        </p:txBody>
      </p:sp>
      <p:pic>
        <p:nvPicPr>
          <p:cNvPr id="15" name="Picture 14">
            <a:extLst>
              <a:ext uri="{FF2B5EF4-FFF2-40B4-BE49-F238E27FC236}">
                <a16:creationId xmlns:a16="http://schemas.microsoft.com/office/drawing/2014/main" id="{F2BA56D4-3E3A-C599-9E5E-5E512534F148}"/>
              </a:ext>
            </a:extLst>
          </p:cNvPr>
          <p:cNvPicPr>
            <a:picLocks noChangeAspect="1"/>
          </p:cNvPicPr>
          <p:nvPr/>
        </p:nvPicPr>
        <p:blipFill>
          <a:blip r:embed="rId3"/>
          <a:stretch>
            <a:fillRect/>
          </a:stretch>
        </p:blipFill>
        <p:spPr>
          <a:xfrm>
            <a:off x="-381000" y="-190500"/>
            <a:ext cx="2838450" cy="2838450"/>
          </a:xfrm>
          <a:prstGeom prst="rect">
            <a:avLst/>
          </a:prstGeom>
        </p:spPr>
      </p:pic>
      <p:pic>
        <p:nvPicPr>
          <p:cNvPr id="14" name="Picture 13">
            <a:extLst>
              <a:ext uri="{FF2B5EF4-FFF2-40B4-BE49-F238E27FC236}">
                <a16:creationId xmlns:a16="http://schemas.microsoft.com/office/drawing/2014/main" id="{5215CAF2-D927-8D0A-F9CC-D99402462225}"/>
              </a:ext>
            </a:extLst>
          </p:cNvPr>
          <p:cNvPicPr>
            <a:picLocks noChangeAspect="1"/>
          </p:cNvPicPr>
          <p:nvPr/>
        </p:nvPicPr>
        <p:blipFill>
          <a:blip r:embed="rId4"/>
          <a:stretch>
            <a:fillRect/>
          </a:stretch>
        </p:blipFill>
        <p:spPr>
          <a:xfrm>
            <a:off x="6686549" y="4899990"/>
            <a:ext cx="4914900" cy="4914900"/>
          </a:xfrm>
          <a:prstGeom prst="ellipse">
            <a:avLst/>
          </a:prstGeom>
          <a:ln>
            <a:noFill/>
          </a:ln>
          <a:effectLst>
            <a:softEdge rad="112500"/>
          </a:effectLst>
        </p:spPr>
      </p:pic>
      <p:pic>
        <p:nvPicPr>
          <p:cNvPr id="16" name="Picture 15">
            <a:extLst>
              <a:ext uri="{FF2B5EF4-FFF2-40B4-BE49-F238E27FC236}">
                <a16:creationId xmlns:a16="http://schemas.microsoft.com/office/drawing/2014/main" id="{BDC6B537-1FA1-8768-5853-341A466041D0}"/>
              </a:ext>
            </a:extLst>
          </p:cNvPr>
          <p:cNvPicPr>
            <a:picLocks noChangeAspect="1"/>
          </p:cNvPicPr>
          <p:nvPr/>
        </p:nvPicPr>
        <p:blipFill>
          <a:blip r:embed="rId5"/>
          <a:stretch>
            <a:fillRect/>
          </a:stretch>
        </p:blipFill>
        <p:spPr>
          <a:xfrm>
            <a:off x="16203780" y="-16078"/>
            <a:ext cx="2100262" cy="2148964"/>
          </a:xfrm>
          <a:prstGeom prst="rect">
            <a:avLst/>
          </a:prstGeom>
        </p:spPr>
      </p:pic>
      <p:pic>
        <p:nvPicPr>
          <p:cNvPr id="18" name="Picture 17">
            <a:extLst>
              <a:ext uri="{FF2B5EF4-FFF2-40B4-BE49-F238E27FC236}">
                <a16:creationId xmlns:a16="http://schemas.microsoft.com/office/drawing/2014/main" id="{B608D506-B066-05C0-F49C-BF2CB12403A4}"/>
              </a:ext>
            </a:extLst>
          </p:cNvPr>
          <p:cNvPicPr>
            <a:picLocks noChangeAspect="1"/>
          </p:cNvPicPr>
          <p:nvPr/>
        </p:nvPicPr>
        <p:blipFill>
          <a:blip r:embed="rId5"/>
          <a:stretch>
            <a:fillRect/>
          </a:stretch>
        </p:blipFill>
        <p:spPr>
          <a:xfrm>
            <a:off x="0" y="8176136"/>
            <a:ext cx="2100262" cy="2148964"/>
          </a:xfrm>
          <a:prstGeom prst="rect">
            <a:avLst/>
          </a:prstGeom>
        </p:spPr>
      </p:pic>
    </p:spTree>
    <p:extLst>
      <p:ext uri="{BB962C8B-B14F-4D97-AF65-F5344CB8AC3E}">
        <p14:creationId xmlns:p14="http://schemas.microsoft.com/office/powerpoint/2010/main" val="156025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D33F9"/>
        </a:solidFill>
        <a:effectLst/>
      </p:bgPr>
    </p:bg>
    <p:spTree>
      <p:nvGrpSpPr>
        <p:cNvPr id="1" name=""/>
        <p:cNvGrpSpPr/>
        <p:nvPr/>
      </p:nvGrpSpPr>
      <p:grpSpPr>
        <a:xfrm>
          <a:off x="0" y="0"/>
          <a:ext cx="0" cy="0"/>
          <a:chOff x="0" y="0"/>
          <a:chExt cx="0" cy="0"/>
        </a:xfrm>
      </p:grpSpPr>
      <p:grpSp>
        <p:nvGrpSpPr>
          <p:cNvPr id="2" name="Group 2"/>
          <p:cNvGrpSpPr/>
          <p:nvPr/>
        </p:nvGrpSpPr>
        <p:grpSpPr>
          <a:xfrm>
            <a:off x="12620183" y="6430876"/>
            <a:ext cx="5061653" cy="3538867"/>
            <a:chOff x="0" y="0"/>
            <a:chExt cx="6748871" cy="4718490"/>
          </a:xfrm>
        </p:grpSpPr>
        <p:sp>
          <p:nvSpPr>
            <p:cNvPr id="3" name="Freeform 3"/>
            <p:cNvSpPr/>
            <p:nvPr/>
          </p:nvSpPr>
          <p:spPr>
            <a:xfrm>
              <a:off x="0" y="0"/>
              <a:ext cx="6748871" cy="4718490"/>
            </a:xfrm>
            <a:custGeom>
              <a:avLst/>
              <a:gdLst/>
              <a:ahLst/>
              <a:cxnLst/>
              <a:rect l="l" t="t" r="r" b="b"/>
              <a:pathLst>
                <a:path w="6748871" h="4718490">
                  <a:moveTo>
                    <a:pt x="0" y="0"/>
                  </a:moveTo>
                  <a:lnTo>
                    <a:pt x="6748871" y="0"/>
                  </a:lnTo>
                  <a:lnTo>
                    <a:pt x="6748871" y="4718490"/>
                  </a:lnTo>
                  <a:lnTo>
                    <a:pt x="0" y="4718490"/>
                  </a:lnTo>
                  <a:lnTo>
                    <a:pt x="0" y="0"/>
                  </a:lnTo>
                  <a:close/>
                </a:path>
              </a:pathLst>
            </a:custGeom>
            <a:blipFill>
              <a:blip r:embed="rId3"/>
              <a:stretch>
                <a:fillRect l="-5084" t="-9090" r="-8050" b="-14545"/>
              </a:stretch>
            </a:blipFill>
          </p:spPr>
          <p:txBody>
            <a:bodyPr/>
            <a:lstStyle/>
            <a:p>
              <a:endParaRPr lang="en-GB"/>
            </a:p>
          </p:txBody>
        </p:sp>
        <p:sp>
          <p:nvSpPr>
            <p:cNvPr id="4" name="TextBox 4"/>
            <p:cNvSpPr txBox="1"/>
            <p:nvPr/>
          </p:nvSpPr>
          <p:spPr>
            <a:xfrm rot="-634411">
              <a:off x="1109912" y="1642208"/>
              <a:ext cx="3825505" cy="948901"/>
            </a:xfrm>
            <a:prstGeom prst="rect">
              <a:avLst/>
            </a:prstGeom>
          </p:spPr>
          <p:txBody>
            <a:bodyPr lIns="0" tIns="0" rIns="0" bIns="0" rtlCol="0" anchor="t">
              <a:spAutoFit/>
            </a:bodyPr>
            <a:lstStyle/>
            <a:p>
              <a:pPr algn="ctr">
                <a:lnSpc>
                  <a:spcPts val="5949"/>
                </a:lnSpc>
              </a:pPr>
              <a:r>
                <a:rPr lang="en-US" sz="4249">
                  <a:solidFill>
                    <a:srgbClr val="F6E9FC"/>
                  </a:solidFill>
                  <a:latin typeface="Comic Sans"/>
                  <a:ea typeface="Comic Sans"/>
                  <a:cs typeface="Comic Sans"/>
                  <a:sym typeface="Comic Sans"/>
                </a:rPr>
                <a:t>CLANG</a:t>
              </a:r>
            </a:p>
          </p:txBody>
        </p:sp>
      </p:grpSp>
      <p:sp>
        <p:nvSpPr>
          <p:cNvPr id="5" name="TextBox 5"/>
          <p:cNvSpPr txBox="1"/>
          <p:nvPr/>
        </p:nvSpPr>
        <p:spPr>
          <a:xfrm>
            <a:off x="3136991" y="2786096"/>
            <a:ext cx="13225692" cy="1880771"/>
          </a:xfrm>
          <a:prstGeom prst="rect">
            <a:avLst/>
          </a:prstGeom>
        </p:spPr>
        <p:txBody>
          <a:bodyPr wrap="square" lIns="0" tIns="0" rIns="0" bIns="0" rtlCol="0" anchor="t">
            <a:spAutoFit/>
          </a:bodyPr>
          <a:lstStyle/>
          <a:p>
            <a:pPr algn="ctr">
              <a:lnSpc>
                <a:spcPts val="7647"/>
              </a:lnSpc>
            </a:pPr>
            <a:r>
              <a:rPr lang="en-US" sz="6000" b="1" dirty="0">
                <a:solidFill>
                  <a:srgbClr val="D2FF4D"/>
                </a:solidFill>
                <a:latin typeface="Arial" panose="020B0604020202020204" pitchFamily="34" charset="0"/>
                <a:ea typeface="F37 Gruffy 1"/>
                <a:cs typeface="Arial" panose="020B0604020202020204" pitchFamily="34" charset="0"/>
                <a:sym typeface="F37 Gruffy 1"/>
              </a:rPr>
              <a:t>Wellbeing is </a:t>
            </a:r>
          </a:p>
          <a:p>
            <a:pPr algn="ctr">
              <a:lnSpc>
                <a:spcPts val="7647"/>
              </a:lnSpc>
            </a:pPr>
            <a:r>
              <a:rPr lang="en-US" sz="6000" b="1" dirty="0">
                <a:solidFill>
                  <a:srgbClr val="D2FF4D"/>
                </a:solidFill>
                <a:latin typeface="Arial" panose="020B0604020202020204" pitchFamily="34" charset="0"/>
                <a:ea typeface="F37 Gruffy 1"/>
                <a:cs typeface="Arial" panose="020B0604020202020204" pitchFamily="34" charset="0"/>
                <a:sym typeface="F37 Gruffy 1"/>
              </a:rPr>
              <a:t>‘feeling good and functioning well’</a:t>
            </a:r>
          </a:p>
        </p:txBody>
      </p:sp>
      <p:sp>
        <p:nvSpPr>
          <p:cNvPr id="7" name="Freeform 7"/>
          <p:cNvSpPr/>
          <p:nvPr/>
        </p:nvSpPr>
        <p:spPr>
          <a:xfrm>
            <a:off x="6645246" y="4903191"/>
            <a:ext cx="1840759" cy="1927650"/>
          </a:xfrm>
          <a:custGeom>
            <a:avLst/>
            <a:gdLst/>
            <a:ahLst/>
            <a:cxnLst/>
            <a:rect l="l" t="t" r="r" b="b"/>
            <a:pathLst>
              <a:path w="1840759" h="1927650">
                <a:moveTo>
                  <a:pt x="0" y="0"/>
                </a:moveTo>
                <a:lnTo>
                  <a:pt x="1840759" y="0"/>
                </a:lnTo>
                <a:lnTo>
                  <a:pt x="1840759" y="1927650"/>
                </a:lnTo>
                <a:lnTo>
                  <a:pt x="0" y="1927650"/>
                </a:lnTo>
                <a:lnTo>
                  <a:pt x="0" y="0"/>
                </a:lnTo>
                <a:close/>
              </a:path>
            </a:pathLst>
          </a:custGeom>
          <a:blipFill>
            <a:blip r:embed="rId4"/>
            <a:stretch>
              <a:fillRect l="-251" r="-251"/>
            </a:stretch>
          </a:blipFill>
        </p:spPr>
        <p:txBody>
          <a:bodyPr/>
          <a:lstStyle/>
          <a:p>
            <a:endParaRPr lang="en-GB"/>
          </a:p>
        </p:txBody>
      </p:sp>
      <p:sp>
        <p:nvSpPr>
          <p:cNvPr id="8" name="Freeform 8"/>
          <p:cNvSpPr/>
          <p:nvPr/>
        </p:nvSpPr>
        <p:spPr>
          <a:xfrm>
            <a:off x="8221507" y="4903191"/>
            <a:ext cx="1763309" cy="1846545"/>
          </a:xfrm>
          <a:custGeom>
            <a:avLst/>
            <a:gdLst/>
            <a:ahLst/>
            <a:cxnLst/>
            <a:rect l="l" t="t" r="r" b="b"/>
            <a:pathLst>
              <a:path w="1763309" h="1846545">
                <a:moveTo>
                  <a:pt x="0" y="0"/>
                </a:moveTo>
                <a:lnTo>
                  <a:pt x="1763308" y="0"/>
                </a:lnTo>
                <a:lnTo>
                  <a:pt x="1763308" y="1846544"/>
                </a:lnTo>
                <a:lnTo>
                  <a:pt x="0" y="1846544"/>
                </a:lnTo>
                <a:lnTo>
                  <a:pt x="0" y="0"/>
                </a:lnTo>
                <a:close/>
              </a:path>
            </a:pathLst>
          </a:custGeom>
          <a:blipFill>
            <a:blip r:embed="rId5"/>
            <a:stretch>
              <a:fillRect l="-251" r="-251"/>
            </a:stretch>
          </a:blipFill>
        </p:spPr>
        <p:txBody>
          <a:bodyPr/>
          <a:lstStyle/>
          <a:p>
            <a:endParaRPr lang="en-GB"/>
          </a:p>
        </p:txBody>
      </p:sp>
      <p:sp>
        <p:nvSpPr>
          <p:cNvPr id="9" name="Freeform 9"/>
          <p:cNvSpPr/>
          <p:nvPr/>
        </p:nvSpPr>
        <p:spPr>
          <a:xfrm>
            <a:off x="9808527" y="4974503"/>
            <a:ext cx="1790382" cy="1874895"/>
          </a:xfrm>
          <a:custGeom>
            <a:avLst/>
            <a:gdLst/>
            <a:ahLst/>
            <a:cxnLst/>
            <a:rect l="l" t="t" r="r" b="b"/>
            <a:pathLst>
              <a:path w="1790382" h="1874895">
                <a:moveTo>
                  <a:pt x="0" y="0"/>
                </a:moveTo>
                <a:lnTo>
                  <a:pt x="1790381" y="0"/>
                </a:lnTo>
                <a:lnTo>
                  <a:pt x="1790381" y="1874896"/>
                </a:lnTo>
                <a:lnTo>
                  <a:pt x="0" y="1874896"/>
                </a:lnTo>
                <a:lnTo>
                  <a:pt x="0" y="0"/>
                </a:lnTo>
                <a:close/>
              </a:path>
            </a:pathLst>
          </a:custGeom>
          <a:blipFill>
            <a:blip r:embed="rId6"/>
            <a:stretch>
              <a:fillRect l="-251" r="-251"/>
            </a:stretch>
          </a:blipFill>
        </p:spPr>
        <p:txBody>
          <a:bodyPr/>
          <a:lstStyle/>
          <a:p>
            <a:endParaRPr lang="en-GB"/>
          </a:p>
        </p:txBody>
      </p:sp>
      <p:sp>
        <p:nvSpPr>
          <p:cNvPr id="10" name="Freeform 10"/>
          <p:cNvSpPr/>
          <p:nvPr/>
        </p:nvSpPr>
        <p:spPr>
          <a:xfrm>
            <a:off x="11423090" y="4974503"/>
            <a:ext cx="1654924" cy="1768674"/>
          </a:xfrm>
          <a:custGeom>
            <a:avLst/>
            <a:gdLst/>
            <a:ahLst/>
            <a:cxnLst/>
            <a:rect l="l" t="t" r="r" b="b"/>
            <a:pathLst>
              <a:path w="1654924" h="1768674">
                <a:moveTo>
                  <a:pt x="0" y="0"/>
                </a:moveTo>
                <a:lnTo>
                  <a:pt x="1654924" y="0"/>
                </a:lnTo>
                <a:lnTo>
                  <a:pt x="1654924" y="1768674"/>
                </a:lnTo>
                <a:lnTo>
                  <a:pt x="0" y="1768674"/>
                </a:lnTo>
                <a:lnTo>
                  <a:pt x="0" y="0"/>
                </a:lnTo>
                <a:close/>
              </a:path>
            </a:pathLst>
          </a:custGeom>
          <a:blipFill>
            <a:blip r:embed="rId7"/>
            <a:stretch>
              <a:fillRect l="-256" r="-2312"/>
            </a:stretch>
          </a:blipFill>
        </p:spPr>
        <p:txBody>
          <a:bodyPr/>
          <a:lstStyle/>
          <a:p>
            <a:endParaRPr lang="en-GB"/>
          </a:p>
        </p:txBody>
      </p:sp>
      <p:sp>
        <p:nvSpPr>
          <p:cNvPr id="11" name="Freeform 11"/>
          <p:cNvSpPr/>
          <p:nvPr/>
        </p:nvSpPr>
        <p:spPr>
          <a:xfrm>
            <a:off x="5209986" y="4950739"/>
            <a:ext cx="1575701" cy="1702804"/>
          </a:xfrm>
          <a:custGeom>
            <a:avLst/>
            <a:gdLst/>
            <a:ahLst/>
            <a:cxnLst/>
            <a:rect l="l" t="t" r="r" b="b"/>
            <a:pathLst>
              <a:path w="1575701" h="1702804">
                <a:moveTo>
                  <a:pt x="0" y="0"/>
                </a:moveTo>
                <a:lnTo>
                  <a:pt x="1575701" y="0"/>
                </a:lnTo>
                <a:lnTo>
                  <a:pt x="1575701" y="1702804"/>
                </a:lnTo>
                <a:lnTo>
                  <a:pt x="0" y="1702804"/>
                </a:lnTo>
                <a:lnTo>
                  <a:pt x="0" y="0"/>
                </a:lnTo>
                <a:close/>
              </a:path>
            </a:pathLst>
          </a:custGeom>
          <a:blipFill>
            <a:blip r:embed="rId8"/>
            <a:stretch>
              <a:fillRect r="-3714"/>
            </a:stretch>
          </a:blipFill>
        </p:spPr>
        <p:txBody>
          <a:bodyPr/>
          <a:lstStyle/>
          <a:p>
            <a:endParaRPr lang="en-GB"/>
          </a:p>
        </p:txBody>
      </p:sp>
      <p:pic>
        <p:nvPicPr>
          <p:cNvPr id="12" name="Picture 11">
            <a:extLst>
              <a:ext uri="{FF2B5EF4-FFF2-40B4-BE49-F238E27FC236}">
                <a16:creationId xmlns:a16="http://schemas.microsoft.com/office/drawing/2014/main" id="{62B4D885-7186-AA75-6E56-D77763720481}"/>
              </a:ext>
            </a:extLst>
          </p:cNvPr>
          <p:cNvPicPr>
            <a:picLocks noChangeAspect="1"/>
          </p:cNvPicPr>
          <p:nvPr/>
        </p:nvPicPr>
        <p:blipFill>
          <a:blip r:embed="rId9"/>
          <a:stretch>
            <a:fillRect/>
          </a:stretch>
        </p:blipFill>
        <p:spPr>
          <a:xfrm>
            <a:off x="-381000" y="-190500"/>
            <a:ext cx="2838450" cy="2838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D33F9"/>
        </a:solidFill>
        <a:effectLst/>
      </p:bgPr>
    </p:bg>
    <p:spTree>
      <p:nvGrpSpPr>
        <p:cNvPr id="1" name=""/>
        <p:cNvGrpSpPr/>
        <p:nvPr/>
      </p:nvGrpSpPr>
      <p:grpSpPr>
        <a:xfrm>
          <a:off x="0" y="0"/>
          <a:ext cx="0" cy="0"/>
          <a:chOff x="0" y="0"/>
          <a:chExt cx="0" cy="0"/>
        </a:xfrm>
      </p:grpSpPr>
      <p:sp>
        <p:nvSpPr>
          <p:cNvPr id="2" name="Freeform 2"/>
          <p:cNvSpPr/>
          <p:nvPr/>
        </p:nvSpPr>
        <p:spPr>
          <a:xfrm>
            <a:off x="1074590" y="5505854"/>
            <a:ext cx="4245234" cy="4587672"/>
          </a:xfrm>
          <a:custGeom>
            <a:avLst/>
            <a:gdLst/>
            <a:ahLst/>
            <a:cxnLst/>
            <a:rect l="l" t="t" r="r" b="b"/>
            <a:pathLst>
              <a:path w="4245234" h="4587672">
                <a:moveTo>
                  <a:pt x="0" y="0"/>
                </a:moveTo>
                <a:lnTo>
                  <a:pt x="4245234" y="0"/>
                </a:lnTo>
                <a:lnTo>
                  <a:pt x="4245234" y="4587671"/>
                </a:lnTo>
                <a:lnTo>
                  <a:pt x="0" y="4587671"/>
                </a:lnTo>
                <a:lnTo>
                  <a:pt x="0" y="0"/>
                </a:lnTo>
                <a:close/>
              </a:path>
            </a:pathLst>
          </a:custGeom>
          <a:blipFill>
            <a:blip r:embed="rId3"/>
            <a:stretch>
              <a:fillRect r="-3714"/>
            </a:stretch>
          </a:blipFill>
        </p:spPr>
        <p:txBody>
          <a:bodyPr/>
          <a:lstStyle/>
          <a:p>
            <a:endParaRPr lang="en-GB"/>
          </a:p>
        </p:txBody>
      </p:sp>
      <p:sp>
        <p:nvSpPr>
          <p:cNvPr id="3" name="Freeform 3"/>
          <p:cNvSpPr/>
          <p:nvPr/>
        </p:nvSpPr>
        <p:spPr>
          <a:xfrm>
            <a:off x="3657600" y="1257300"/>
            <a:ext cx="4662417" cy="4882504"/>
          </a:xfrm>
          <a:custGeom>
            <a:avLst/>
            <a:gdLst/>
            <a:ahLst/>
            <a:cxnLst/>
            <a:rect l="l" t="t" r="r" b="b"/>
            <a:pathLst>
              <a:path w="4662417" h="4882504">
                <a:moveTo>
                  <a:pt x="0" y="0"/>
                </a:moveTo>
                <a:lnTo>
                  <a:pt x="4662417" y="0"/>
                </a:lnTo>
                <a:lnTo>
                  <a:pt x="4662417" y="4882504"/>
                </a:lnTo>
                <a:lnTo>
                  <a:pt x="0" y="4882504"/>
                </a:lnTo>
                <a:lnTo>
                  <a:pt x="0" y="0"/>
                </a:lnTo>
                <a:close/>
              </a:path>
            </a:pathLst>
          </a:custGeom>
          <a:blipFill>
            <a:blip r:embed="rId4"/>
            <a:stretch>
              <a:fillRect l="-251" r="-251"/>
            </a:stretch>
          </a:blipFill>
        </p:spPr>
        <p:txBody>
          <a:bodyPr/>
          <a:lstStyle/>
          <a:p>
            <a:endParaRPr lang="en-GB"/>
          </a:p>
        </p:txBody>
      </p:sp>
      <p:sp>
        <p:nvSpPr>
          <p:cNvPr id="4" name="Freeform 4"/>
          <p:cNvSpPr/>
          <p:nvPr/>
        </p:nvSpPr>
        <p:spPr>
          <a:xfrm>
            <a:off x="9944327" y="1133923"/>
            <a:ext cx="4671074" cy="4891569"/>
          </a:xfrm>
          <a:custGeom>
            <a:avLst/>
            <a:gdLst/>
            <a:ahLst/>
            <a:cxnLst/>
            <a:rect l="l" t="t" r="r" b="b"/>
            <a:pathLst>
              <a:path w="4671074" h="4891569">
                <a:moveTo>
                  <a:pt x="0" y="0"/>
                </a:moveTo>
                <a:lnTo>
                  <a:pt x="4671074" y="0"/>
                </a:lnTo>
                <a:lnTo>
                  <a:pt x="4671074" y="4891570"/>
                </a:lnTo>
                <a:lnTo>
                  <a:pt x="0" y="4891570"/>
                </a:lnTo>
                <a:lnTo>
                  <a:pt x="0" y="0"/>
                </a:lnTo>
                <a:close/>
              </a:path>
            </a:pathLst>
          </a:custGeom>
          <a:blipFill>
            <a:blip r:embed="rId5"/>
            <a:stretch>
              <a:fillRect l="-251" r="-251"/>
            </a:stretch>
          </a:blipFill>
        </p:spPr>
        <p:txBody>
          <a:bodyPr/>
          <a:lstStyle/>
          <a:p>
            <a:endParaRPr lang="en-GB"/>
          </a:p>
        </p:txBody>
      </p:sp>
      <p:sp>
        <p:nvSpPr>
          <p:cNvPr id="5" name="Freeform 5"/>
          <p:cNvSpPr/>
          <p:nvPr/>
        </p:nvSpPr>
        <p:spPr>
          <a:xfrm>
            <a:off x="13203412" y="5505854"/>
            <a:ext cx="4486480" cy="4698261"/>
          </a:xfrm>
          <a:custGeom>
            <a:avLst/>
            <a:gdLst/>
            <a:ahLst/>
            <a:cxnLst/>
            <a:rect l="l" t="t" r="r" b="b"/>
            <a:pathLst>
              <a:path w="4486480" h="4698261">
                <a:moveTo>
                  <a:pt x="0" y="0"/>
                </a:moveTo>
                <a:lnTo>
                  <a:pt x="4486480" y="0"/>
                </a:lnTo>
                <a:lnTo>
                  <a:pt x="4486480" y="4698261"/>
                </a:lnTo>
                <a:lnTo>
                  <a:pt x="0" y="4698261"/>
                </a:lnTo>
                <a:lnTo>
                  <a:pt x="0" y="0"/>
                </a:lnTo>
                <a:close/>
              </a:path>
            </a:pathLst>
          </a:custGeom>
          <a:blipFill>
            <a:blip r:embed="rId6"/>
            <a:stretch>
              <a:fillRect l="-251" r="-251"/>
            </a:stretch>
          </a:blipFill>
        </p:spPr>
        <p:txBody>
          <a:bodyPr/>
          <a:lstStyle/>
          <a:p>
            <a:endParaRPr lang="en-GB"/>
          </a:p>
        </p:txBody>
      </p:sp>
      <p:sp>
        <p:nvSpPr>
          <p:cNvPr id="6" name="Freeform 6"/>
          <p:cNvSpPr/>
          <p:nvPr/>
        </p:nvSpPr>
        <p:spPr>
          <a:xfrm>
            <a:off x="6843824" y="5398801"/>
            <a:ext cx="4835589" cy="5063849"/>
          </a:xfrm>
          <a:custGeom>
            <a:avLst/>
            <a:gdLst/>
            <a:ahLst/>
            <a:cxnLst/>
            <a:rect l="l" t="t" r="r" b="b"/>
            <a:pathLst>
              <a:path w="4835589" h="5063849">
                <a:moveTo>
                  <a:pt x="0" y="0"/>
                </a:moveTo>
                <a:lnTo>
                  <a:pt x="4835588" y="0"/>
                </a:lnTo>
                <a:lnTo>
                  <a:pt x="4835588" y="5063850"/>
                </a:lnTo>
                <a:lnTo>
                  <a:pt x="0" y="5063850"/>
                </a:lnTo>
                <a:lnTo>
                  <a:pt x="0" y="0"/>
                </a:lnTo>
                <a:close/>
              </a:path>
            </a:pathLst>
          </a:custGeom>
          <a:blipFill>
            <a:blip r:embed="rId7"/>
            <a:stretch>
              <a:fillRect l="-251" r="-251"/>
            </a:stretch>
          </a:blipFill>
        </p:spPr>
        <p:txBody>
          <a:bodyPr/>
          <a:lstStyle/>
          <a:p>
            <a:endParaRPr lang="en-GB"/>
          </a:p>
        </p:txBody>
      </p:sp>
      <p:sp>
        <p:nvSpPr>
          <p:cNvPr id="7" name="TextBox 7"/>
          <p:cNvSpPr txBox="1"/>
          <p:nvPr/>
        </p:nvSpPr>
        <p:spPr>
          <a:xfrm>
            <a:off x="1146318" y="9666954"/>
            <a:ext cx="4423777" cy="592456"/>
          </a:xfrm>
          <a:prstGeom prst="rect">
            <a:avLst/>
          </a:prstGeom>
        </p:spPr>
        <p:txBody>
          <a:bodyPr lIns="0" tIns="0" rIns="0" bIns="0" rtlCol="0" anchor="t">
            <a:spAutoFit/>
          </a:bodyPr>
          <a:lstStyle/>
          <a:p>
            <a:pPr algn="ctr">
              <a:lnSpc>
                <a:spcPts val="4619"/>
              </a:lnSpc>
            </a:pPr>
            <a:r>
              <a:rPr lang="en-US" sz="3299">
                <a:solidFill>
                  <a:srgbClr val="D2FF4D"/>
                </a:solidFill>
                <a:latin typeface="F37 Gruffy 1"/>
                <a:ea typeface="F37 Gruffy 1"/>
                <a:cs typeface="F37 Gruffy 1"/>
                <a:sym typeface="F37 Gruffy 1"/>
              </a:rPr>
              <a:t>Connect </a:t>
            </a:r>
          </a:p>
        </p:txBody>
      </p:sp>
      <p:sp>
        <p:nvSpPr>
          <p:cNvPr id="8" name="TextBox 8"/>
          <p:cNvSpPr txBox="1"/>
          <p:nvPr/>
        </p:nvSpPr>
        <p:spPr>
          <a:xfrm>
            <a:off x="3896241" y="5303551"/>
            <a:ext cx="4423777" cy="592456"/>
          </a:xfrm>
          <a:prstGeom prst="rect">
            <a:avLst/>
          </a:prstGeom>
        </p:spPr>
        <p:txBody>
          <a:bodyPr lIns="0" tIns="0" rIns="0" bIns="0" rtlCol="0" anchor="t">
            <a:spAutoFit/>
          </a:bodyPr>
          <a:lstStyle/>
          <a:p>
            <a:pPr algn="ctr">
              <a:lnSpc>
                <a:spcPts val="4619"/>
              </a:lnSpc>
            </a:pPr>
            <a:r>
              <a:rPr lang="en-US" sz="3299">
                <a:solidFill>
                  <a:srgbClr val="D2FF4D"/>
                </a:solidFill>
                <a:latin typeface="F37 Gruffy 1"/>
                <a:ea typeface="F37 Gruffy 1"/>
                <a:cs typeface="F37 Gruffy 1"/>
                <a:sym typeface="F37 Gruffy 1"/>
              </a:rPr>
              <a:t>Keep Learning</a:t>
            </a:r>
          </a:p>
        </p:txBody>
      </p:sp>
      <p:sp>
        <p:nvSpPr>
          <p:cNvPr id="9" name="TextBox 9"/>
          <p:cNvSpPr txBox="1"/>
          <p:nvPr/>
        </p:nvSpPr>
        <p:spPr>
          <a:xfrm>
            <a:off x="10067976" y="5303551"/>
            <a:ext cx="4423777" cy="592456"/>
          </a:xfrm>
          <a:prstGeom prst="rect">
            <a:avLst/>
          </a:prstGeom>
        </p:spPr>
        <p:txBody>
          <a:bodyPr lIns="0" tIns="0" rIns="0" bIns="0" rtlCol="0" anchor="t">
            <a:spAutoFit/>
          </a:bodyPr>
          <a:lstStyle/>
          <a:p>
            <a:pPr algn="ctr">
              <a:lnSpc>
                <a:spcPts val="4619"/>
              </a:lnSpc>
            </a:pPr>
            <a:r>
              <a:rPr lang="en-US" sz="3299">
                <a:solidFill>
                  <a:srgbClr val="D2FF4D"/>
                </a:solidFill>
                <a:latin typeface="F37 Gruffy 1"/>
                <a:ea typeface="F37 Gruffy 1"/>
                <a:cs typeface="F37 Gruffy 1"/>
                <a:sym typeface="F37 Gruffy 1"/>
              </a:rPr>
              <a:t>Take Notice</a:t>
            </a:r>
          </a:p>
        </p:txBody>
      </p:sp>
      <p:sp>
        <p:nvSpPr>
          <p:cNvPr id="10" name="TextBox 10"/>
          <p:cNvSpPr txBox="1"/>
          <p:nvPr/>
        </p:nvSpPr>
        <p:spPr>
          <a:xfrm>
            <a:off x="7049730" y="9666954"/>
            <a:ext cx="4423777" cy="592456"/>
          </a:xfrm>
          <a:prstGeom prst="rect">
            <a:avLst/>
          </a:prstGeom>
        </p:spPr>
        <p:txBody>
          <a:bodyPr lIns="0" tIns="0" rIns="0" bIns="0" rtlCol="0" anchor="t">
            <a:spAutoFit/>
          </a:bodyPr>
          <a:lstStyle/>
          <a:p>
            <a:pPr algn="ctr">
              <a:lnSpc>
                <a:spcPts val="4619"/>
              </a:lnSpc>
            </a:pPr>
            <a:r>
              <a:rPr lang="en-US" sz="3299">
                <a:solidFill>
                  <a:srgbClr val="D2FF4D"/>
                </a:solidFill>
                <a:latin typeface="F37 Gruffy 1"/>
                <a:ea typeface="F37 Gruffy 1"/>
                <a:cs typeface="F37 Gruffy 1"/>
                <a:sym typeface="F37 Gruffy 1"/>
              </a:rPr>
              <a:t>Be Active </a:t>
            </a:r>
          </a:p>
        </p:txBody>
      </p:sp>
      <p:sp>
        <p:nvSpPr>
          <p:cNvPr id="11" name="TextBox 11"/>
          <p:cNvSpPr txBox="1"/>
          <p:nvPr/>
        </p:nvSpPr>
        <p:spPr>
          <a:xfrm>
            <a:off x="13403437" y="9666954"/>
            <a:ext cx="4423777" cy="592456"/>
          </a:xfrm>
          <a:prstGeom prst="rect">
            <a:avLst/>
          </a:prstGeom>
        </p:spPr>
        <p:txBody>
          <a:bodyPr lIns="0" tIns="0" rIns="0" bIns="0" rtlCol="0" anchor="t">
            <a:spAutoFit/>
          </a:bodyPr>
          <a:lstStyle/>
          <a:p>
            <a:pPr algn="ctr">
              <a:lnSpc>
                <a:spcPts val="4619"/>
              </a:lnSpc>
            </a:pPr>
            <a:r>
              <a:rPr lang="en-US" sz="3299">
                <a:solidFill>
                  <a:srgbClr val="D2FF4D"/>
                </a:solidFill>
                <a:latin typeface="F37 Gruffy 1"/>
                <a:ea typeface="F37 Gruffy 1"/>
                <a:cs typeface="F37 Gruffy 1"/>
                <a:sym typeface="F37 Gruffy 1"/>
              </a:rPr>
              <a:t>Give</a:t>
            </a:r>
          </a:p>
        </p:txBody>
      </p:sp>
      <p:grpSp>
        <p:nvGrpSpPr>
          <p:cNvPr id="12" name="Group 12"/>
          <p:cNvGrpSpPr/>
          <p:nvPr/>
        </p:nvGrpSpPr>
        <p:grpSpPr>
          <a:xfrm rot="1364496">
            <a:off x="14739658" y="245391"/>
            <a:ext cx="3541211" cy="2163678"/>
            <a:chOff x="0" y="0"/>
            <a:chExt cx="4987547" cy="3487056"/>
          </a:xfrm>
        </p:grpSpPr>
        <p:sp>
          <p:nvSpPr>
            <p:cNvPr id="13" name="Freeform 13"/>
            <p:cNvSpPr/>
            <p:nvPr/>
          </p:nvSpPr>
          <p:spPr>
            <a:xfrm>
              <a:off x="0" y="0"/>
              <a:ext cx="4987547" cy="3487056"/>
            </a:xfrm>
            <a:custGeom>
              <a:avLst/>
              <a:gdLst/>
              <a:ahLst/>
              <a:cxnLst/>
              <a:rect l="l" t="t" r="r" b="b"/>
              <a:pathLst>
                <a:path w="4987547" h="3487056">
                  <a:moveTo>
                    <a:pt x="0" y="0"/>
                  </a:moveTo>
                  <a:lnTo>
                    <a:pt x="4987547" y="0"/>
                  </a:lnTo>
                  <a:lnTo>
                    <a:pt x="4987547" y="3487056"/>
                  </a:lnTo>
                  <a:lnTo>
                    <a:pt x="0" y="3487056"/>
                  </a:lnTo>
                  <a:lnTo>
                    <a:pt x="0" y="0"/>
                  </a:lnTo>
                  <a:close/>
                </a:path>
              </a:pathLst>
            </a:custGeom>
            <a:blipFill>
              <a:blip r:embed="rId8"/>
              <a:stretch>
                <a:fillRect l="-5084" t="-9090" r="-8050" b="-14545"/>
              </a:stretch>
            </a:blipFill>
          </p:spPr>
          <p:txBody>
            <a:bodyPr/>
            <a:lstStyle/>
            <a:p>
              <a:endParaRPr lang="en-GB"/>
            </a:p>
          </p:txBody>
        </p:sp>
        <p:sp>
          <p:nvSpPr>
            <p:cNvPr id="14" name="TextBox 14"/>
            <p:cNvSpPr txBox="1"/>
            <p:nvPr/>
          </p:nvSpPr>
          <p:spPr>
            <a:xfrm rot="-634411">
              <a:off x="820816" y="1219774"/>
              <a:ext cx="2827123" cy="695054"/>
            </a:xfrm>
            <a:prstGeom prst="rect">
              <a:avLst/>
            </a:prstGeom>
          </p:spPr>
          <p:txBody>
            <a:bodyPr lIns="0" tIns="0" rIns="0" bIns="0" rtlCol="0" anchor="t">
              <a:spAutoFit/>
            </a:bodyPr>
            <a:lstStyle/>
            <a:p>
              <a:pPr algn="ctr">
                <a:lnSpc>
                  <a:spcPts val="4396"/>
                </a:lnSpc>
              </a:pPr>
              <a:r>
                <a:rPr lang="en-US" sz="3140">
                  <a:solidFill>
                    <a:srgbClr val="F6E9FC"/>
                  </a:solidFill>
                  <a:latin typeface="Comic Sans"/>
                  <a:ea typeface="Comic Sans"/>
                  <a:cs typeface="Comic Sans"/>
                  <a:sym typeface="Comic Sans"/>
                </a:rPr>
                <a:t>CLANG</a:t>
              </a:r>
            </a:p>
          </p:txBody>
        </p:sp>
      </p:grpSp>
      <p:pic>
        <p:nvPicPr>
          <p:cNvPr id="16" name="Picture 15">
            <a:extLst>
              <a:ext uri="{FF2B5EF4-FFF2-40B4-BE49-F238E27FC236}">
                <a16:creationId xmlns:a16="http://schemas.microsoft.com/office/drawing/2014/main" id="{7F6D17A4-47E4-7DF9-779B-F4535BFEEA83}"/>
              </a:ext>
            </a:extLst>
          </p:cNvPr>
          <p:cNvPicPr>
            <a:picLocks noChangeAspect="1"/>
          </p:cNvPicPr>
          <p:nvPr/>
        </p:nvPicPr>
        <p:blipFill>
          <a:blip r:embed="rId9"/>
          <a:stretch>
            <a:fillRect/>
          </a:stretch>
        </p:blipFill>
        <p:spPr>
          <a:xfrm>
            <a:off x="-344635" y="-264039"/>
            <a:ext cx="2838450" cy="2838450"/>
          </a:xfrm>
          <a:prstGeom prst="rect">
            <a:avLst/>
          </a:prstGeom>
        </p:spPr>
      </p:pic>
      <p:sp>
        <p:nvSpPr>
          <p:cNvPr id="18" name="TextBox 17">
            <a:extLst>
              <a:ext uri="{FF2B5EF4-FFF2-40B4-BE49-F238E27FC236}">
                <a16:creationId xmlns:a16="http://schemas.microsoft.com/office/drawing/2014/main" id="{45DA6EC6-CD65-FAFC-00C5-2B178DD53F74}"/>
              </a:ext>
            </a:extLst>
          </p:cNvPr>
          <p:cNvSpPr txBox="1"/>
          <p:nvPr/>
        </p:nvSpPr>
        <p:spPr>
          <a:xfrm>
            <a:off x="4057625" y="484284"/>
            <a:ext cx="10631731" cy="1015663"/>
          </a:xfrm>
          <a:prstGeom prst="rect">
            <a:avLst/>
          </a:prstGeom>
          <a:noFill/>
        </p:spPr>
        <p:txBody>
          <a:bodyPr wrap="square" rtlCol="0">
            <a:spAutoFit/>
          </a:bodyPr>
          <a:lstStyle/>
          <a:p>
            <a:r>
              <a:rPr lang="en-US" sz="6000" dirty="0">
                <a:solidFill>
                  <a:srgbClr val="D2FF4D"/>
                </a:solidFill>
                <a:latin typeface="F37 Gruffy 1"/>
                <a:ea typeface="F37 Gruffy 1"/>
                <a:cs typeface="F37 Gruffy 1"/>
                <a:sym typeface="F37 Gruffy 1"/>
              </a:rPr>
              <a:t>The 5 Ways to Wellbeing</a:t>
            </a:r>
            <a:endParaRPr lang="en-GB" sz="6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D33F9"/>
        </a:solidFill>
        <a:effectLst/>
      </p:bgPr>
    </p:bg>
    <p:spTree>
      <p:nvGrpSpPr>
        <p:cNvPr id="1" name="">
          <a:extLst>
            <a:ext uri="{FF2B5EF4-FFF2-40B4-BE49-F238E27FC236}">
              <a16:creationId xmlns:a16="http://schemas.microsoft.com/office/drawing/2014/main" id="{E67337DE-82D1-1B40-2BC8-6434225ECAF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2113B94-E8B7-888D-C38C-FBBB0C527570}"/>
              </a:ext>
            </a:extLst>
          </p:cNvPr>
          <p:cNvGrpSpPr/>
          <p:nvPr/>
        </p:nvGrpSpPr>
        <p:grpSpPr>
          <a:xfrm>
            <a:off x="15187880" y="25810"/>
            <a:ext cx="3156656" cy="2411691"/>
            <a:chOff x="3423596" y="-8527662"/>
            <a:chExt cx="4208874" cy="3109751"/>
          </a:xfrm>
        </p:grpSpPr>
        <p:sp>
          <p:nvSpPr>
            <p:cNvPr id="3" name="Freeform 3">
              <a:extLst>
                <a:ext uri="{FF2B5EF4-FFF2-40B4-BE49-F238E27FC236}">
                  <a16:creationId xmlns:a16="http://schemas.microsoft.com/office/drawing/2014/main" id="{2F913450-3CE0-0376-E038-314C613C0BCC}"/>
                </a:ext>
              </a:extLst>
            </p:cNvPr>
            <p:cNvSpPr/>
            <p:nvPr/>
          </p:nvSpPr>
          <p:spPr>
            <a:xfrm>
              <a:off x="3423596" y="-8527662"/>
              <a:ext cx="4208874" cy="3109751"/>
            </a:xfrm>
            <a:custGeom>
              <a:avLst/>
              <a:gdLst/>
              <a:ahLst/>
              <a:cxnLst/>
              <a:rect l="l" t="t" r="r" b="b"/>
              <a:pathLst>
                <a:path w="6748871" h="4718490">
                  <a:moveTo>
                    <a:pt x="0" y="0"/>
                  </a:moveTo>
                  <a:lnTo>
                    <a:pt x="6748871" y="0"/>
                  </a:lnTo>
                  <a:lnTo>
                    <a:pt x="6748871" y="4718490"/>
                  </a:lnTo>
                  <a:lnTo>
                    <a:pt x="0" y="4718490"/>
                  </a:lnTo>
                  <a:lnTo>
                    <a:pt x="0" y="0"/>
                  </a:lnTo>
                  <a:close/>
                </a:path>
              </a:pathLst>
            </a:custGeom>
            <a:blipFill>
              <a:blip r:embed="rId3"/>
              <a:stretch>
                <a:fillRect l="-5084" t="-9090" r="-8050" b="-14545"/>
              </a:stretch>
            </a:blipFill>
          </p:spPr>
          <p:txBody>
            <a:bodyPr/>
            <a:lstStyle/>
            <a:p>
              <a:endParaRPr lang="en-GB"/>
            </a:p>
          </p:txBody>
        </p:sp>
        <p:sp>
          <p:nvSpPr>
            <p:cNvPr id="4" name="TextBox 4">
              <a:extLst>
                <a:ext uri="{FF2B5EF4-FFF2-40B4-BE49-F238E27FC236}">
                  <a16:creationId xmlns:a16="http://schemas.microsoft.com/office/drawing/2014/main" id="{39AE7686-E110-C684-387B-06C0A8C47160}"/>
                </a:ext>
              </a:extLst>
            </p:cNvPr>
            <p:cNvSpPr txBox="1"/>
            <p:nvPr/>
          </p:nvSpPr>
          <p:spPr>
            <a:xfrm rot="20965589">
              <a:off x="3955520" y="-7592393"/>
              <a:ext cx="2690089" cy="831343"/>
            </a:xfrm>
            <a:prstGeom prst="rect">
              <a:avLst/>
            </a:prstGeom>
          </p:spPr>
          <p:txBody>
            <a:bodyPr wrap="square" lIns="0" tIns="0" rIns="0" bIns="0" rtlCol="0" anchor="t">
              <a:spAutoFit/>
            </a:bodyPr>
            <a:lstStyle/>
            <a:p>
              <a:pPr algn="ctr">
                <a:lnSpc>
                  <a:spcPts val="5949"/>
                </a:lnSpc>
              </a:pPr>
              <a:r>
                <a:rPr lang="en-US" sz="2400" dirty="0">
                  <a:solidFill>
                    <a:srgbClr val="F6E9FC"/>
                  </a:solidFill>
                  <a:latin typeface="Comic Sans"/>
                  <a:ea typeface="Comic Sans"/>
                  <a:cs typeface="Comic Sans"/>
                  <a:sym typeface="Comic Sans"/>
                </a:rPr>
                <a:t>CLANG</a:t>
              </a:r>
            </a:p>
          </p:txBody>
        </p:sp>
      </p:grpSp>
      <p:sp>
        <p:nvSpPr>
          <p:cNvPr id="5" name="TextBox 5">
            <a:extLst>
              <a:ext uri="{FF2B5EF4-FFF2-40B4-BE49-F238E27FC236}">
                <a16:creationId xmlns:a16="http://schemas.microsoft.com/office/drawing/2014/main" id="{9D845B1B-42B1-AC3A-B766-1EB58D11E87D}"/>
              </a:ext>
            </a:extLst>
          </p:cNvPr>
          <p:cNvSpPr txBox="1"/>
          <p:nvPr/>
        </p:nvSpPr>
        <p:spPr>
          <a:xfrm>
            <a:off x="3136991" y="2679559"/>
            <a:ext cx="12014018" cy="3814314"/>
          </a:xfrm>
          <a:prstGeom prst="rect">
            <a:avLst/>
          </a:prstGeom>
        </p:spPr>
        <p:txBody>
          <a:bodyPr lIns="0" tIns="0" rIns="0" bIns="0" rtlCol="0" anchor="t">
            <a:spAutoFit/>
          </a:bodyPr>
          <a:lstStyle/>
          <a:p>
            <a:pPr algn="ctr">
              <a:lnSpc>
                <a:spcPts val="7647"/>
              </a:lnSpc>
            </a:pPr>
            <a:r>
              <a:rPr lang="en-US" sz="6000" dirty="0">
                <a:solidFill>
                  <a:schemeClr val="bg1"/>
                </a:solidFill>
                <a:latin typeface="Arial" panose="020B0604020202020204" pitchFamily="34" charset="0"/>
                <a:ea typeface="F37 Gruffy 1"/>
                <a:cs typeface="Arial" panose="020B0604020202020204" pitchFamily="34" charset="0"/>
                <a:sym typeface="F37 Gruffy 1"/>
              </a:rPr>
              <a:t>Children’s Mental Health Week is a great chance to focus on the </a:t>
            </a:r>
            <a:r>
              <a:rPr lang="en-US" sz="6000" dirty="0">
                <a:solidFill>
                  <a:srgbClr val="FFFF00"/>
                </a:solidFill>
                <a:latin typeface="Arial" panose="020B0604020202020204" pitchFamily="34" charset="0"/>
                <a:ea typeface="F37 Gruffy 1"/>
                <a:cs typeface="Arial" panose="020B0604020202020204" pitchFamily="34" charset="0"/>
                <a:sym typeface="F37 Gruffy 1"/>
              </a:rPr>
              <a:t>Five Ways to Wellbeing</a:t>
            </a:r>
            <a:r>
              <a:rPr lang="en-US" sz="6000" dirty="0">
                <a:solidFill>
                  <a:schemeClr val="bg1"/>
                </a:solidFill>
                <a:latin typeface="Arial" panose="020B0604020202020204" pitchFamily="34" charset="0"/>
                <a:ea typeface="F37 Gruffy 1"/>
                <a:cs typeface="Arial" panose="020B0604020202020204" pitchFamily="34" charset="0"/>
                <a:sym typeface="F37 Gruffy 1"/>
              </a:rPr>
              <a:t> and think about how we can link them to belonging. </a:t>
            </a:r>
          </a:p>
        </p:txBody>
      </p:sp>
      <p:sp>
        <p:nvSpPr>
          <p:cNvPr id="7" name="Freeform 7">
            <a:extLst>
              <a:ext uri="{FF2B5EF4-FFF2-40B4-BE49-F238E27FC236}">
                <a16:creationId xmlns:a16="http://schemas.microsoft.com/office/drawing/2014/main" id="{42537432-2BE9-5CCF-E8DC-71606EAC1553}"/>
              </a:ext>
            </a:extLst>
          </p:cNvPr>
          <p:cNvSpPr/>
          <p:nvPr/>
        </p:nvSpPr>
        <p:spPr>
          <a:xfrm>
            <a:off x="6364227" y="7367990"/>
            <a:ext cx="1840759" cy="1927650"/>
          </a:xfrm>
          <a:custGeom>
            <a:avLst/>
            <a:gdLst/>
            <a:ahLst/>
            <a:cxnLst/>
            <a:rect l="l" t="t" r="r" b="b"/>
            <a:pathLst>
              <a:path w="1840759" h="1927650">
                <a:moveTo>
                  <a:pt x="0" y="0"/>
                </a:moveTo>
                <a:lnTo>
                  <a:pt x="1840759" y="0"/>
                </a:lnTo>
                <a:lnTo>
                  <a:pt x="1840759" y="1927650"/>
                </a:lnTo>
                <a:lnTo>
                  <a:pt x="0" y="1927650"/>
                </a:lnTo>
                <a:lnTo>
                  <a:pt x="0" y="0"/>
                </a:lnTo>
                <a:close/>
              </a:path>
            </a:pathLst>
          </a:custGeom>
          <a:blipFill>
            <a:blip r:embed="rId4"/>
            <a:stretch>
              <a:fillRect l="-251" r="-251"/>
            </a:stretch>
          </a:blipFill>
        </p:spPr>
        <p:txBody>
          <a:bodyPr/>
          <a:lstStyle/>
          <a:p>
            <a:endParaRPr lang="en-GB"/>
          </a:p>
        </p:txBody>
      </p:sp>
      <p:sp>
        <p:nvSpPr>
          <p:cNvPr id="8" name="Freeform 8">
            <a:extLst>
              <a:ext uri="{FF2B5EF4-FFF2-40B4-BE49-F238E27FC236}">
                <a16:creationId xmlns:a16="http://schemas.microsoft.com/office/drawing/2014/main" id="{202A6AA9-3992-6F80-0010-9CD320AF49CD}"/>
              </a:ext>
            </a:extLst>
          </p:cNvPr>
          <p:cNvSpPr/>
          <p:nvPr/>
        </p:nvSpPr>
        <p:spPr>
          <a:xfrm>
            <a:off x="7940488" y="7367990"/>
            <a:ext cx="1763309" cy="1846545"/>
          </a:xfrm>
          <a:custGeom>
            <a:avLst/>
            <a:gdLst/>
            <a:ahLst/>
            <a:cxnLst/>
            <a:rect l="l" t="t" r="r" b="b"/>
            <a:pathLst>
              <a:path w="1763309" h="1846545">
                <a:moveTo>
                  <a:pt x="0" y="0"/>
                </a:moveTo>
                <a:lnTo>
                  <a:pt x="1763308" y="0"/>
                </a:lnTo>
                <a:lnTo>
                  <a:pt x="1763308" y="1846544"/>
                </a:lnTo>
                <a:lnTo>
                  <a:pt x="0" y="1846544"/>
                </a:lnTo>
                <a:lnTo>
                  <a:pt x="0" y="0"/>
                </a:lnTo>
                <a:close/>
              </a:path>
            </a:pathLst>
          </a:custGeom>
          <a:blipFill>
            <a:blip r:embed="rId5"/>
            <a:stretch>
              <a:fillRect l="-251" r="-251"/>
            </a:stretch>
          </a:blipFill>
        </p:spPr>
        <p:txBody>
          <a:bodyPr/>
          <a:lstStyle/>
          <a:p>
            <a:endParaRPr lang="en-GB"/>
          </a:p>
        </p:txBody>
      </p:sp>
      <p:sp>
        <p:nvSpPr>
          <p:cNvPr id="9" name="Freeform 9">
            <a:extLst>
              <a:ext uri="{FF2B5EF4-FFF2-40B4-BE49-F238E27FC236}">
                <a16:creationId xmlns:a16="http://schemas.microsoft.com/office/drawing/2014/main" id="{E4572F9E-B8E2-1C63-1024-A0EE782DD2CD}"/>
              </a:ext>
            </a:extLst>
          </p:cNvPr>
          <p:cNvSpPr/>
          <p:nvPr/>
        </p:nvSpPr>
        <p:spPr>
          <a:xfrm>
            <a:off x="9527508" y="7439302"/>
            <a:ext cx="1790382" cy="1874895"/>
          </a:xfrm>
          <a:custGeom>
            <a:avLst/>
            <a:gdLst/>
            <a:ahLst/>
            <a:cxnLst/>
            <a:rect l="l" t="t" r="r" b="b"/>
            <a:pathLst>
              <a:path w="1790382" h="1874895">
                <a:moveTo>
                  <a:pt x="0" y="0"/>
                </a:moveTo>
                <a:lnTo>
                  <a:pt x="1790381" y="0"/>
                </a:lnTo>
                <a:lnTo>
                  <a:pt x="1790381" y="1874896"/>
                </a:lnTo>
                <a:lnTo>
                  <a:pt x="0" y="1874896"/>
                </a:lnTo>
                <a:lnTo>
                  <a:pt x="0" y="0"/>
                </a:lnTo>
                <a:close/>
              </a:path>
            </a:pathLst>
          </a:custGeom>
          <a:blipFill>
            <a:blip r:embed="rId6"/>
            <a:stretch>
              <a:fillRect l="-251" r="-251"/>
            </a:stretch>
          </a:blipFill>
        </p:spPr>
        <p:txBody>
          <a:bodyPr/>
          <a:lstStyle/>
          <a:p>
            <a:endParaRPr lang="en-GB"/>
          </a:p>
        </p:txBody>
      </p:sp>
      <p:sp>
        <p:nvSpPr>
          <p:cNvPr id="10" name="Freeform 10">
            <a:extLst>
              <a:ext uri="{FF2B5EF4-FFF2-40B4-BE49-F238E27FC236}">
                <a16:creationId xmlns:a16="http://schemas.microsoft.com/office/drawing/2014/main" id="{8272ACDF-8388-63EE-B04B-B2ED29CCD3AC}"/>
              </a:ext>
            </a:extLst>
          </p:cNvPr>
          <p:cNvSpPr/>
          <p:nvPr/>
        </p:nvSpPr>
        <p:spPr>
          <a:xfrm>
            <a:off x="11277600" y="7527356"/>
            <a:ext cx="1654924" cy="1768674"/>
          </a:xfrm>
          <a:custGeom>
            <a:avLst/>
            <a:gdLst/>
            <a:ahLst/>
            <a:cxnLst/>
            <a:rect l="l" t="t" r="r" b="b"/>
            <a:pathLst>
              <a:path w="1654924" h="1768674">
                <a:moveTo>
                  <a:pt x="0" y="0"/>
                </a:moveTo>
                <a:lnTo>
                  <a:pt x="1654924" y="0"/>
                </a:lnTo>
                <a:lnTo>
                  <a:pt x="1654924" y="1768674"/>
                </a:lnTo>
                <a:lnTo>
                  <a:pt x="0" y="1768674"/>
                </a:lnTo>
                <a:lnTo>
                  <a:pt x="0" y="0"/>
                </a:lnTo>
                <a:close/>
              </a:path>
            </a:pathLst>
          </a:custGeom>
          <a:blipFill>
            <a:blip r:embed="rId7"/>
            <a:stretch>
              <a:fillRect l="-256" r="-2312"/>
            </a:stretch>
          </a:blipFill>
        </p:spPr>
        <p:txBody>
          <a:bodyPr/>
          <a:lstStyle/>
          <a:p>
            <a:endParaRPr lang="en-GB"/>
          </a:p>
        </p:txBody>
      </p:sp>
      <p:sp>
        <p:nvSpPr>
          <p:cNvPr id="11" name="Freeform 11">
            <a:extLst>
              <a:ext uri="{FF2B5EF4-FFF2-40B4-BE49-F238E27FC236}">
                <a16:creationId xmlns:a16="http://schemas.microsoft.com/office/drawing/2014/main" id="{9A900248-466B-7E96-1294-640C42D9EAEB}"/>
              </a:ext>
            </a:extLst>
          </p:cNvPr>
          <p:cNvSpPr/>
          <p:nvPr/>
        </p:nvSpPr>
        <p:spPr>
          <a:xfrm>
            <a:off x="4816514" y="7439860"/>
            <a:ext cx="1575701" cy="1702804"/>
          </a:xfrm>
          <a:custGeom>
            <a:avLst/>
            <a:gdLst/>
            <a:ahLst/>
            <a:cxnLst/>
            <a:rect l="l" t="t" r="r" b="b"/>
            <a:pathLst>
              <a:path w="1575701" h="1702804">
                <a:moveTo>
                  <a:pt x="0" y="0"/>
                </a:moveTo>
                <a:lnTo>
                  <a:pt x="1575701" y="0"/>
                </a:lnTo>
                <a:lnTo>
                  <a:pt x="1575701" y="1702804"/>
                </a:lnTo>
                <a:lnTo>
                  <a:pt x="0" y="1702804"/>
                </a:lnTo>
                <a:lnTo>
                  <a:pt x="0" y="0"/>
                </a:lnTo>
                <a:close/>
              </a:path>
            </a:pathLst>
          </a:custGeom>
          <a:blipFill>
            <a:blip r:embed="rId8"/>
            <a:stretch>
              <a:fillRect r="-3714"/>
            </a:stretch>
          </a:blipFill>
        </p:spPr>
        <p:txBody>
          <a:bodyPr/>
          <a:lstStyle/>
          <a:p>
            <a:endParaRPr lang="en-GB"/>
          </a:p>
        </p:txBody>
      </p:sp>
      <p:pic>
        <p:nvPicPr>
          <p:cNvPr id="12" name="Picture 11">
            <a:extLst>
              <a:ext uri="{FF2B5EF4-FFF2-40B4-BE49-F238E27FC236}">
                <a16:creationId xmlns:a16="http://schemas.microsoft.com/office/drawing/2014/main" id="{8F85F1CF-09C0-61E2-2C1D-3C9CE7C99AB6}"/>
              </a:ext>
            </a:extLst>
          </p:cNvPr>
          <p:cNvPicPr>
            <a:picLocks noChangeAspect="1"/>
          </p:cNvPicPr>
          <p:nvPr/>
        </p:nvPicPr>
        <p:blipFill>
          <a:blip r:embed="rId9"/>
          <a:stretch>
            <a:fillRect/>
          </a:stretch>
        </p:blipFill>
        <p:spPr>
          <a:xfrm>
            <a:off x="-381000" y="-190500"/>
            <a:ext cx="2838450" cy="2838450"/>
          </a:xfrm>
          <a:prstGeom prst="rect">
            <a:avLst/>
          </a:prstGeom>
        </p:spPr>
      </p:pic>
    </p:spTree>
    <p:extLst>
      <p:ext uri="{BB962C8B-B14F-4D97-AF65-F5344CB8AC3E}">
        <p14:creationId xmlns:p14="http://schemas.microsoft.com/office/powerpoint/2010/main" val="394329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D33F9"/>
        </a:solidFill>
        <a:effectLst/>
      </p:bgPr>
    </p:bg>
    <p:spTree>
      <p:nvGrpSpPr>
        <p:cNvPr id="1" name=""/>
        <p:cNvGrpSpPr/>
        <p:nvPr/>
      </p:nvGrpSpPr>
      <p:grpSpPr>
        <a:xfrm>
          <a:off x="0" y="0"/>
          <a:ext cx="0" cy="0"/>
          <a:chOff x="0" y="0"/>
          <a:chExt cx="0" cy="0"/>
        </a:xfrm>
      </p:grpSpPr>
      <p:sp>
        <p:nvSpPr>
          <p:cNvPr id="2" name="Freeform 2"/>
          <p:cNvSpPr/>
          <p:nvPr/>
        </p:nvSpPr>
        <p:spPr>
          <a:xfrm>
            <a:off x="15227472" y="80882"/>
            <a:ext cx="2590800" cy="2508504"/>
          </a:xfrm>
          <a:custGeom>
            <a:avLst/>
            <a:gdLst/>
            <a:ahLst/>
            <a:cxnLst/>
            <a:rect l="l" t="t" r="r" b="b"/>
            <a:pathLst>
              <a:path w="2092591" h="2261388">
                <a:moveTo>
                  <a:pt x="0" y="0"/>
                </a:moveTo>
                <a:lnTo>
                  <a:pt x="2092591" y="0"/>
                </a:lnTo>
                <a:lnTo>
                  <a:pt x="2092591" y="2261388"/>
                </a:lnTo>
                <a:lnTo>
                  <a:pt x="0" y="2261388"/>
                </a:lnTo>
                <a:lnTo>
                  <a:pt x="0" y="0"/>
                </a:lnTo>
                <a:close/>
              </a:path>
            </a:pathLst>
          </a:custGeom>
          <a:blipFill>
            <a:blip r:embed="rId3"/>
            <a:stretch>
              <a:fillRect r="-3714"/>
            </a:stretch>
          </a:blipFill>
        </p:spPr>
        <p:txBody>
          <a:bodyPr/>
          <a:lstStyle/>
          <a:p>
            <a:endParaRPr lang="en-GB"/>
          </a:p>
        </p:txBody>
      </p:sp>
      <p:sp>
        <p:nvSpPr>
          <p:cNvPr id="3" name="TextBox 3"/>
          <p:cNvSpPr txBox="1"/>
          <p:nvPr/>
        </p:nvSpPr>
        <p:spPr>
          <a:xfrm>
            <a:off x="7337943" y="1146150"/>
            <a:ext cx="4669051" cy="961802"/>
          </a:xfrm>
          <a:prstGeom prst="rect">
            <a:avLst/>
          </a:prstGeom>
        </p:spPr>
        <p:txBody>
          <a:bodyPr wrap="square" lIns="0" tIns="0" rIns="0" bIns="0" rtlCol="0" anchor="t">
            <a:spAutoFit/>
          </a:bodyPr>
          <a:lstStyle/>
          <a:p>
            <a:pPr algn="l">
              <a:lnSpc>
                <a:spcPts val="7647"/>
              </a:lnSpc>
            </a:pPr>
            <a:r>
              <a:rPr lang="en-US" sz="6000" dirty="0">
                <a:solidFill>
                  <a:srgbClr val="D2FF4D"/>
                </a:solidFill>
                <a:latin typeface="F37 Gruffy 1"/>
                <a:ea typeface="F37 Gruffy 1"/>
                <a:cs typeface="F37 Gruffy 1"/>
                <a:sym typeface="F37 Gruffy 1"/>
              </a:rPr>
              <a:t>Connect </a:t>
            </a:r>
          </a:p>
        </p:txBody>
      </p:sp>
      <p:sp>
        <p:nvSpPr>
          <p:cNvPr id="5" name="TextBox 5"/>
          <p:cNvSpPr txBox="1"/>
          <p:nvPr/>
        </p:nvSpPr>
        <p:spPr>
          <a:xfrm>
            <a:off x="1905000" y="2545066"/>
            <a:ext cx="15263107" cy="6788910"/>
          </a:xfrm>
          <a:prstGeom prst="rect">
            <a:avLst/>
          </a:prstGeom>
        </p:spPr>
        <p:txBody>
          <a:bodyPr wrap="square" lIns="0" tIns="0" rIns="0" bIns="0" rtlCol="0" anchor="t">
            <a:spAutoFit/>
          </a:bodyPr>
          <a:lstStyle/>
          <a:p>
            <a:pPr algn="ctr">
              <a:lnSpc>
                <a:spcPts val="7647"/>
              </a:lnSpc>
            </a:pPr>
            <a:r>
              <a:rPr lang="en-US" sz="4800" dirty="0">
                <a:solidFill>
                  <a:srgbClr val="FFFF00"/>
                </a:solidFill>
                <a:latin typeface="Arial" panose="020B0604020202020204" pitchFamily="34" charset="0"/>
                <a:cs typeface="Arial" panose="020B0604020202020204" pitchFamily="34" charset="0"/>
              </a:rPr>
              <a:t>Belonging means feeling connected to others and knowing you are an important part of a community, group or team.</a:t>
            </a:r>
          </a:p>
          <a:p>
            <a:pPr algn="ctr">
              <a:lnSpc>
                <a:spcPts val="7647"/>
              </a:lnSpc>
            </a:pPr>
            <a:endParaRPr lang="en-US" sz="4800" dirty="0">
              <a:solidFill>
                <a:srgbClr val="FFFF00"/>
              </a:solidFill>
              <a:latin typeface="Arial" panose="020B0604020202020204" pitchFamily="34" charset="0"/>
              <a:cs typeface="Arial" panose="020B0604020202020204" pitchFamily="34" charset="0"/>
              <a:sym typeface="F37 Gruffy 1"/>
            </a:endParaRPr>
          </a:p>
          <a:p>
            <a:pPr algn="ctr">
              <a:lnSpc>
                <a:spcPts val="7647"/>
              </a:lnSpc>
            </a:pPr>
            <a:r>
              <a:rPr lang="en-US" sz="4200" b="1" dirty="0">
                <a:solidFill>
                  <a:schemeClr val="bg1"/>
                </a:solidFill>
                <a:latin typeface="Arial" panose="020B0604020202020204" pitchFamily="34" charset="0"/>
                <a:cs typeface="Arial" panose="020B0604020202020204" pitchFamily="34" charset="0"/>
                <a:sym typeface="F37 Gruffy 1"/>
              </a:rPr>
              <a:t>Turn to the person next to you and share a fact about yourself </a:t>
            </a:r>
          </a:p>
          <a:p>
            <a:pPr algn="ctr">
              <a:lnSpc>
                <a:spcPts val="7647"/>
              </a:lnSpc>
            </a:pPr>
            <a:r>
              <a:rPr lang="en-US" sz="5462" dirty="0">
                <a:solidFill>
                  <a:srgbClr val="FFFF00"/>
                </a:solidFill>
                <a:latin typeface="F37 Gruffy 1"/>
                <a:sym typeface="F37 Gruffy 1"/>
              </a:rPr>
              <a:t> </a:t>
            </a:r>
            <a:endParaRPr lang="en-US" sz="5462" dirty="0">
              <a:solidFill>
                <a:srgbClr val="FFFF00"/>
              </a:solidFill>
              <a:latin typeface="F37 Gruffy 1"/>
              <a:ea typeface="F37 Gruffy 1"/>
              <a:cs typeface="F37 Gruffy 1"/>
              <a:sym typeface="F37 Gruffy 1"/>
            </a:endParaRPr>
          </a:p>
        </p:txBody>
      </p:sp>
      <p:sp>
        <p:nvSpPr>
          <p:cNvPr id="7" name="Freeform 7"/>
          <p:cNvSpPr/>
          <p:nvPr/>
        </p:nvSpPr>
        <p:spPr>
          <a:xfrm>
            <a:off x="5991085" y="8719342"/>
            <a:ext cx="1423900" cy="1567658"/>
          </a:xfrm>
          <a:custGeom>
            <a:avLst/>
            <a:gdLst/>
            <a:ahLst/>
            <a:cxnLst/>
            <a:rect l="l" t="t" r="r" b="b"/>
            <a:pathLst>
              <a:path w="1840759" h="1927650">
                <a:moveTo>
                  <a:pt x="0" y="0"/>
                </a:moveTo>
                <a:lnTo>
                  <a:pt x="1840759" y="0"/>
                </a:lnTo>
                <a:lnTo>
                  <a:pt x="1840759" y="1927650"/>
                </a:lnTo>
                <a:lnTo>
                  <a:pt x="0" y="1927650"/>
                </a:lnTo>
                <a:lnTo>
                  <a:pt x="0" y="0"/>
                </a:lnTo>
                <a:close/>
              </a:path>
            </a:pathLst>
          </a:custGeom>
          <a:blipFill>
            <a:blip r:embed="rId4"/>
            <a:stretch>
              <a:fillRect l="-251" r="-251"/>
            </a:stretch>
          </a:blipFill>
        </p:spPr>
        <p:txBody>
          <a:bodyPr/>
          <a:lstStyle/>
          <a:p>
            <a:endParaRPr lang="en-GB"/>
          </a:p>
        </p:txBody>
      </p:sp>
      <p:sp>
        <p:nvSpPr>
          <p:cNvPr id="8" name="Freeform 8"/>
          <p:cNvSpPr/>
          <p:nvPr/>
        </p:nvSpPr>
        <p:spPr>
          <a:xfrm>
            <a:off x="7549806" y="8704196"/>
            <a:ext cx="1363989" cy="1501699"/>
          </a:xfrm>
          <a:custGeom>
            <a:avLst/>
            <a:gdLst/>
            <a:ahLst/>
            <a:cxnLst/>
            <a:rect l="l" t="t" r="r" b="b"/>
            <a:pathLst>
              <a:path w="1763309" h="1846545">
                <a:moveTo>
                  <a:pt x="0" y="0"/>
                </a:moveTo>
                <a:lnTo>
                  <a:pt x="1763309" y="0"/>
                </a:lnTo>
                <a:lnTo>
                  <a:pt x="1763309" y="1846544"/>
                </a:lnTo>
                <a:lnTo>
                  <a:pt x="0" y="1846544"/>
                </a:lnTo>
                <a:lnTo>
                  <a:pt x="0" y="0"/>
                </a:lnTo>
                <a:close/>
              </a:path>
            </a:pathLst>
          </a:custGeom>
          <a:blipFill>
            <a:blip r:embed="rId5"/>
            <a:stretch>
              <a:fillRect l="-251" r="-251"/>
            </a:stretch>
          </a:blipFill>
        </p:spPr>
        <p:txBody>
          <a:bodyPr/>
          <a:lstStyle/>
          <a:p>
            <a:endParaRPr lang="en-GB"/>
          </a:p>
        </p:txBody>
      </p:sp>
      <p:sp>
        <p:nvSpPr>
          <p:cNvPr id="9" name="Freeform 9"/>
          <p:cNvSpPr/>
          <p:nvPr/>
        </p:nvSpPr>
        <p:spPr>
          <a:xfrm>
            <a:off x="9142957" y="8780802"/>
            <a:ext cx="1384931" cy="1524755"/>
          </a:xfrm>
          <a:custGeom>
            <a:avLst/>
            <a:gdLst/>
            <a:ahLst/>
            <a:cxnLst/>
            <a:rect l="l" t="t" r="r" b="b"/>
            <a:pathLst>
              <a:path w="1790382" h="1874895">
                <a:moveTo>
                  <a:pt x="0" y="0"/>
                </a:moveTo>
                <a:lnTo>
                  <a:pt x="1790381" y="0"/>
                </a:lnTo>
                <a:lnTo>
                  <a:pt x="1790381" y="1874896"/>
                </a:lnTo>
                <a:lnTo>
                  <a:pt x="0" y="1874896"/>
                </a:lnTo>
                <a:lnTo>
                  <a:pt x="0" y="0"/>
                </a:lnTo>
                <a:close/>
              </a:path>
            </a:pathLst>
          </a:custGeom>
          <a:blipFill>
            <a:blip r:embed="rId6"/>
            <a:stretch>
              <a:fillRect l="-251" r="-251"/>
            </a:stretch>
          </a:blipFill>
        </p:spPr>
        <p:txBody>
          <a:bodyPr/>
          <a:lstStyle/>
          <a:p>
            <a:endParaRPr lang="en-GB"/>
          </a:p>
        </p:txBody>
      </p:sp>
      <p:sp>
        <p:nvSpPr>
          <p:cNvPr id="10" name="Freeform 10"/>
          <p:cNvSpPr/>
          <p:nvPr/>
        </p:nvSpPr>
        <p:spPr>
          <a:xfrm>
            <a:off x="10726844" y="8760964"/>
            <a:ext cx="1280149" cy="1438371"/>
          </a:xfrm>
          <a:custGeom>
            <a:avLst/>
            <a:gdLst/>
            <a:ahLst/>
            <a:cxnLst/>
            <a:rect l="l" t="t" r="r" b="b"/>
            <a:pathLst>
              <a:path w="1654924" h="1768674">
                <a:moveTo>
                  <a:pt x="0" y="0"/>
                </a:moveTo>
                <a:lnTo>
                  <a:pt x="1654924" y="0"/>
                </a:lnTo>
                <a:lnTo>
                  <a:pt x="1654924" y="1768674"/>
                </a:lnTo>
                <a:lnTo>
                  <a:pt x="0" y="1768674"/>
                </a:lnTo>
                <a:lnTo>
                  <a:pt x="0" y="0"/>
                </a:lnTo>
                <a:close/>
              </a:path>
            </a:pathLst>
          </a:custGeom>
          <a:blipFill>
            <a:blip r:embed="rId7"/>
            <a:stretch>
              <a:fillRect l="-256" r="-2312"/>
            </a:stretch>
          </a:blipFill>
        </p:spPr>
        <p:txBody>
          <a:bodyPr/>
          <a:lstStyle/>
          <a:p>
            <a:endParaRPr lang="en-GB"/>
          </a:p>
        </p:txBody>
      </p:sp>
      <p:sp>
        <p:nvSpPr>
          <p:cNvPr id="11" name="Freeform 11"/>
          <p:cNvSpPr/>
          <p:nvPr/>
        </p:nvSpPr>
        <p:spPr>
          <a:xfrm>
            <a:off x="4495800" y="8724900"/>
            <a:ext cx="1218867" cy="1384802"/>
          </a:xfrm>
          <a:custGeom>
            <a:avLst/>
            <a:gdLst/>
            <a:ahLst/>
            <a:cxnLst/>
            <a:rect l="l" t="t" r="r" b="b"/>
            <a:pathLst>
              <a:path w="1575701" h="1702804">
                <a:moveTo>
                  <a:pt x="0" y="0"/>
                </a:moveTo>
                <a:lnTo>
                  <a:pt x="1575701" y="0"/>
                </a:lnTo>
                <a:lnTo>
                  <a:pt x="1575701" y="1702804"/>
                </a:lnTo>
                <a:lnTo>
                  <a:pt x="0" y="1702804"/>
                </a:lnTo>
                <a:lnTo>
                  <a:pt x="0" y="0"/>
                </a:lnTo>
                <a:close/>
              </a:path>
            </a:pathLst>
          </a:custGeom>
          <a:blipFill>
            <a:blip r:embed="rId3"/>
            <a:stretch>
              <a:fillRect r="-3714"/>
            </a:stretch>
          </a:blipFill>
        </p:spPr>
        <p:txBody>
          <a:bodyPr/>
          <a:lstStyle/>
          <a:p>
            <a:endParaRPr lang="en-GB"/>
          </a:p>
        </p:txBody>
      </p:sp>
      <p:grpSp>
        <p:nvGrpSpPr>
          <p:cNvPr id="12" name="Group 12"/>
          <p:cNvGrpSpPr/>
          <p:nvPr/>
        </p:nvGrpSpPr>
        <p:grpSpPr>
          <a:xfrm>
            <a:off x="12836896" y="8718001"/>
            <a:ext cx="1812253" cy="1332083"/>
            <a:chOff x="0" y="0"/>
            <a:chExt cx="3123741" cy="2183972"/>
          </a:xfrm>
        </p:grpSpPr>
        <p:sp>
          <p:nvSpPr>
            <p:cNvPr id="13" name="Freeform 13"/>
            <p:cNvSpPr/>
            <p:nvPr/>
          </p:nvSpPr>
          <p:spPr>
            <a:xfrm>
              <a:off x="0" y="0"/>
              <a:ext cx="3123741" cy="2183972"/>
            </a:xfrm>
            <a:custGeom>
              <a:avLst/>
              <a:gdLst/>
              <a:ahLst/>
              <a:cxnLst/>
              <a:rect l="l" t="t" r="r" b="b"/>
              <a:pathLst>
                <a:path w="3123741" h="2183972">
                  <a:moveTo>
                    <a:pt x="0" y="0"/>
                  </a:moveTo>
                  <a:lnTo>
                    <a:pt x="3123741" y="0"/>
                  </a:lnTo>
                  <a:lnTo>
                    <a:pt x="3123741" y="2183972"/>
                  </a:lnTo>
                  <a:lnTo>
                    <a:pt x="0" y="2183972"/>
                  </a:lnTo>
                  <a:lnTo>
                    <a:pt x="0" y="0"/>
                  </a:lnTo>
                  <a:close/>
                </a:path>
              </a:pathLst>
            </a:custGeom>
            <a:blipFill>
              <a:blip r:embed="rId8"/>
              <a:stretch>
                <a:fillRect l="-5084" t="-9090" r="-8050" b="-14545"/>
              </a:stretch>
            </a:blipFill>
          </p:spPr>
          <p:txBody>
            <a:bodyPr/>
            <a:lstStyle/>
            <a:p>
              <a:endParaRPr lang="en-GB"/>
            </a:p>
          </p:txBody>
        </p:sp>
        <p:sp>
          <p:nvSpPr>
            <p:cNvPr id="14" name="TextBox 14"/>
            <p:cNvSpPr txBox="1"/>
            <p:nvPr/>
          </p:nvSpPr>
          <p:spPr>
            <a:xfrm rot="-634411">
              <a:off x="513872" y="761667"/>
              <a:ext cx="1770650" cy="437624"/>
            </a:xfrm>
            <a:prstGeom prst="rect">
              <a:avLst/>
            </a:prstGeom>
          </p:spPr>
          <p:txBody>
            <a:bodyPr lIns="0" tIns="0" rIns="0" bIns="0" rtlCol="0" anchor="t">
              <a:spAutoFit/>
            </a:bodyPr>
            <a:lstStyle/>
            <a:p>
              <a:pPr algn="ctr">
                <a:lnSpc>
                  <a:spcPts val="2753"/>
                </a:lnSpc>
              </a:pPr>
              <a:r>
                <a:rPr lang="en-US" sz="1966">
                  <a:solidFill>
                    <a:srgbClr val="F6E9FC"/>
                  </a:solidFill>
                  <a:latin typeface="Comic Sans"/>
                  <a:ea typeface="Comic Sans"/>
                  <a:cs typeface="Comic Sans"/>
                  <a:sym typeface="Comic Sans"/>
                </a:rPr>
                <a:t>CLANG</a:t>
              </a:r>
            </a:p>
          </p:txBody>
        </p:sp>
      </p:grpSp>
      <p:pic>
        <p:nvPicPr>
          <p:cNvPr id="18" name="Picture 17">
            <a:extLst>
              <a:ext uri="{FF2B5EF4-FFF2-40B4-BE49-F238E27FC236}">
                <a16:creationId xmlns:a16="http://schemas.microsoft.com/office/drawing/2014/main" id="{135A0DE3-BCDC-E43C-444D-463E62CE755D}"/>
              </a:ext>
            </a:extLst>
          </p:cNvPr>
          <p:cNvPicPr>
            <a:picLocks noChangeAspect="1"/>
          </p:cNvPicPr>
          <p:nvPr/>
        </p:nvPicPr>
        <p:blipFill>
          <a:blip r:embed="rId9"/>
          <a:stretch>
            <a:fillRect/>
          </a:stretch>
        </p:blipFill>
        <p:spPr>
          <a:xfrm>
            <a:off x="-381000" y="-190500"/>
            <a:ext cx="2838450" cy="28384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D33F9"/>
        </a:solidFill>
        <a:effectLst/>
      </p:bgPr>
    </p:bg>
    <p:spTree>
      <p:nvGrpSpPr>
        <p:cNvPr id="1" name=""/>
        <p:cNvGrpSpPr/>
        <p:nvPr/>
      </p:nvGrpSpPr>
      <p:grpSpPr>
        <a:xfrm>
          <a:off x="0" y="0"/>
          <a:ext cx="0" cy="0"/>
          <a:chOff x="0" y="0"/>
          <a:chExt cx="0" cy="0"/>
        </a:xfrm>
      </p:grpSpPr>
      <p:sp>
        <p:nvSpPr>
          <p:cNvPr id="2" name="Freeform 2"/>
          <p:cNvSpPr/>
          <p:nvPr/>
        </p:nvSpPr>
        <p:spPr>
          <a:xfrm>
            <a:off x="15011400" y="122187"/>
            <a:ext cx="2444598" cy="2559993"/>
          </a:xfrm>
          <a:custGeom>
            <a:avLst/>
            <a:gdLst/>
            <a:ahLst/>
            <a:cxnLst/>
            <a:rect l="l" t="t" r="r" b="b"/>
            <a:pathLst>
              <a:path w="2444598" h="2559993">
                <a:moveTo>
                  <a:pt x="0" y="0"/>
                </a:moveTo>
                <a:lnTo>
                  <a:pt x="2444597" y="0"/>
                </a:lnTo>
                <a:lnTo>
                  <a:pt x="2444597" y="2559993"/>
                </a:lnTo>
                <a:lnTo>
                  <a:pt x="0" y="2559993"/>
                </a:lnTo>
                <a:lnTo>
                  <a:pt x="0" y="0"/>
                </a:lnTo>
                <a:close/>
              </a:path>
            </a:pathLst>
          </a:custGeom>
          <a:blipFill>
            <a:blip r:embed="rId3"/>
            <a:stretch>
              <a:fillRect l="-251" r="-251"/>
            </a:stretch>
          </a:blipFill>
        </p:spPr>
        <p:txBody>
          <a:bodyPr/>
          <a:lstStyle/>
          <a:p>
            <a:endParaRPr lang="en-GB"/>
          </a:p>
        </p:txBody>
      </p:sp>
      <p:sp>
        <p:nvSpPr>
          <p:cNvPr id="3" name="TextBox 3"/>
          <p:cNvSpPr txBox="1"/>
          <p:nvPr/>
        </p:nvSpPr>
        <p:spPr>
          <a:xfrm>
            <a:off x="5959195" y="1444276"/>
            <a:ext cx="7741210" cy="961802"/>
          </a:xfrm>
          <a:prstGeom prst="rect">
            <a:avLst/>
          </a:prstGeom>
        </p:spPr>
        <p:txBody>
          <a:bodyPr wrap="square" lIns="0" tIns="0" rIns="0" bIns="0" rtlCol="0" anchor="t">
            <a:spAutoFit/>
          </a:bodyPr>
          <a:lstStyle/>
          <a:p>
            <a:pPr algn="l">
              <a:lnSpc>
                <a:spcPts val="7647"/>
              </a:lnSpc>
            </a:pPr>
            <a:r>
              <a:rPr lang="en-US" sz="6000" dirty="0">
                <a:solidFill>
                  <a:srgbClr val="D2FF4D"/>
                </a:solidFill>
                <a:latin typeface="F37 Gruffy 1"/>
                <a:ea typeface="F37 Gruffy 1"/>
                <a:cs typeface="F37 Gruffy 1"/>
                <a:sym typeface="F37 Gruffy 1"/>
              </a:rPr>
              <a:t>Keep Learning </a:t>
            </a:r>
          </a:p>
        </p:txBody>
      </p:sp>
      <p:sp>
        <p:nvSpPr>
          <p:cNvPr id="4" name="TextBox 4"/>
          <p:cNvSpPr txBox="1"/>
          <p:nvPr/>
        </p:nvSpPr>
        <p:spPr>
          <a:xfrm>
            <a:off x="1678006" y="4673467"/>
            <a:ext cx="15695593" cy="3777444"/>
          </a:xfrm>
          <a:prstGeom prst="rect">
            <a:avLst/>
          </a:prstGeom>
        </p:spPr>
        <p:txBody>
          <a:bodyPr wrap="square" lIns="0" tIns="0" rIns="0" bIns="0" rtlCol="0" anchor="t">
            <a:spAutoFit/>
          </a:bodyPr>
          <a:lstStyle/>
          <a:p>
            <a:pPr>
              <a:lnSpc>
                <a:spcPts val="7647"/>
              </a:lnSpc>
            </a:pPr>
            <a:r>
              <a:rPr lang="en-US" sz="4200" b="1" dirty="0">
                <a:solidFill>
                  <a:schemeClr val="bg1"/>
                </a:solidFill>
                <a:latin typeface="Arial" panose="020B0604020202020204" pitchFamily="34" charset="0"/>
                <a:ea typeface="F37 Gruffy 1"/>
                <a:cs typeface="Arial" panose="020B0604020202020204" pitchFamily="34" charset="0"/>
                <a:sym typeface="F37 Gruffy 1"/>
              </a:rPr>
              <a:t>Would anyone like to share a quick skill or fact? It could be:</a:t>
            </a:r>
          </a:p>
          <a:p>
            <a:pPr marL="571500" indent="-571500">
              <a:lnSpc>
                <a:spcPts val="7647"/>
              </a:lnSpc>
              <a:buFont typeface="Arial" panose="020B0604020202020204" pitchFamily="34" charset="0"/>
              <a:buChar char="•"/>
            </a:pPr>
            <a:r>
              <a:rPr lang="en-US" sz="4200" b="1" dirty="0">
                <a:solidFill>
                  <a:schemeClr val="bg1"/>
                </a:solidFill>
                <a:latin typeface="Arial" panose="020B0604020202020204" pitchFamily="34" charset="0"/>
                <a:ea typeface="F37 Gruffy 1"/>
                <a:cs typeface="Arial" panose="020B0604020202020204" pitchFamily="34" charset="0"/>
                <a:sym typeface="F37 Gruffy 1"/>
              </a:rPr>
              <a:t>How to say ‘hello’ in another language</a:t>
            </a:r>
          </a:p>
          <a:p>
            <a:pPr marL="571500" indent="-571500">
              <a:lnSpc>
                <a:spcPts val="7647"/>
              </a:lnSpc>
              <a:buFont typeface="Arial" panose="020B0604020202020204" pitchFamily="34" charset="0"/>
              <a:buChar char="•"/>
            </a:pPr>
            <a:r>
              <a:rPr lang="en-US" sz="4200" b="1" dirty="0">
                <a:solidFill>
                  <a:schemeClr val="bg1"/>
                </a:solidFill>
                <a:latin typeface="Arial" panose="020B0604020202020204" pitchFamily="34" charset="0"/>
                <a:ea typeface="F37 Gruffy 1"/>
                <a:cs typeface="Arial" panose="020B0604020202020204" pitchFamily="34" charset="0"/>
                <a:sym typeface="F37 Gruffy 1"/>
              </a:rPr>
              <a:t>A fun life hack (like how to remember something easily)</a:t>
            </a:r>
          </a:p>
          <a:p>
            <a:pPr marL="571500" indent="-571500">
              <a:lnSpc>
                <a:spcPts val="7647"/>
              </a:lnSpc>
              <a:buFont typeface="Arial" panose="020B0604020202020204" pitchFamily="34" charset="0"/>
              <a:buChar char="•"/>
            </a:pPr>
            <a:r>
              <a:rPr lang="en-US" sz="4200" b="1" dirty="0">
                <a:solidFill>
                  <a:schemeClr val="bg1"/>
                </a:solidFill>
                <a:latin typeface="Arial" panose="020B0604020202020204" pitchFamily="34" charset="0"/>
                <a:ea typeface="F37 Gruffy 1"/>
                <a:cs typeface="Arial" panose="020B0604020202020204" pitchFamily="34" charset="0"/>
                <a:sym typeface="F37 Gruffy 1"/>
              </a:rPr>
              <a:t>An interesting fact about science, music, or sport</a:t>
            </a:r>
          </a:p>
        </p:txBody>
      </p:sp>
      <p:sp>
        <p:nvSpPr>
          <p:cNvPr id="19" name="TextBox 18">
            <a:extLst>
              <a:ext uri="{FF2B5EF4-FFF2-40B4-BE49-F238E27FC236}">
                <a16:creationId xmlns:a16="http://schemas.microsoft.com/office/drawing/2014/main" id="{7B08406D-76FE-34BA-EB3B-DEDC67265FCA}"/>
              </a:ext>
            </a:extLst>
          </p:cNvPr>
          <p:cNvSpPr txBox="1"/>
          <p:nvPr/>
        </p:nvSpPr>
        <p:spPr>
          <a:xfrm>
            <a:off x="1905000" y="2601094"/>
            <a:ext cx="15087600" cy="2001061"/>
          </a:xfrm>
          <a:prstGeom prst="rect">
            <a:avLst/>
          </a:prstGeom>
          <a:noFill/>
        </p:spPr>
        <p:txBody>
          <a:bodyPr wrap="square">
            <a:spAutoFit/>
          </a:bodyPr>
          <a:lstStyle/>
          <a:p>
            <a:pPr marL="0" marR="0" lvl="0" indent="0" algn="ctr" defTabSz="914400" rtl="0" eaLnBrk="1" fontAlgn="auto" latinLnBrk="0" hangingPunct="1">
              <a:lnSpc>
                <a:spcPts val="7647"/>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When you learn new things together, it helps you feel part of a group. </a:t>
            </a:r>
          </a:p>
        </p:txBody>
      </p:sp>
      <p:pic>
        <p:nvPicPr>
          <p:cNvPr id="20" name="Picture 19">
            <a:extLst>
              <a:ext uri="{FF2B5EF4-FFF2-40B4-BE49-F238E27FC236}">
                <a16:creationId xmlns:a16="http://schemas.microsoft.com/office/drawing/2014/main" id="{20CA6887-6D6E-AE8B-966E-E01746C8F000}"/>
              </a:ext>
            </a:extLst>
          </p:cNvPr>
          <p:cNvPicPr>
            <a:picLocks noChangeAspect="1"/>
          </p:cNvPicPr>
          <p:nvPr/>
        </p:nvPicPr>
        <p:blipFill>
          <a:blip r:embed="rId4"/>
          <a:stretch>
            <a:fillRect/>
          </a:stretch>
        </p:blipFill>
        <p:spPr>
          <a:xfrm>
            <a:off x="-381000" y="-190500"/>
            <a:ext cx="2838450" cy="2838450"/>
          </a:xfrm>
          <a:prstGeom prst="rect">
            <a:avLst/>
          </a:prstGeom>
        </p:spPr>
      </p:pic>
      <p:sp>
        <p:nvSpPr>
          <p:cNvPr id="22" name="Freeform 7">
            <a:extLst>
              <a:ext uri="{FF2B5EF4-FFF2-40B4-BE49-F238E27FC236}">
                <a16:creationId xmlns:a16="http://schemas.microsoft.com/office/drawing/2014/main" id="{85867370-E806-B33E-32D5-2F4D23915BCF}"/>
              </a:ext>
            </a:extLst>
          </p:cNvPr>
          <p:cNvSpPr/>
          <p:nvPr/>
        </p:nvSpPr>
        <p:spPr>
          <a:xfrm>
            <a:off x="5991085" y="8719342"/>
            <a:ext cx="1423900" cy="1567658"/>
          </a:xfrm>
          <a:custGeom>
            <a:avLst/>
            <a:gdLst/>
            <a:ahLst/>
            <a:cxnLst/>
            <a:rect l="l" t="t" r="r" b="b"/>
            <a:pathLst>
              <a:path w="1840759" h="1927650">
                <a:moveTo>
                  <a:pt x="0" y="0"/>
                </a:moveTo>
                <a:lnTo>
                  <a:pt x="1840759" y="0"/>
                </a:lnTo>
                <a:lnTo>
                  <a:pt x="1840759" y="1927650"/>
                </a:lnTo>
                <a:lnTo>
                  <a:pt x="0" y="1927650"/>
                </a:lnTo>
                <a:lnTo>
                  <a:pt x="0" y="0"/>
                </a:lnTo>
                <a:close/>
              </a:path>
            </a:pathLst>
          </a:custGeom>
          <a:blipFill>
            <a:blip r:embed="rId3"/>
            <a:stretch>
              <a:fillRect l="-251" r="-251"/>
            </a:stretch>
          </a:blipFill>
        </p:spPr>
        <p:txBody>
          <a:bodyPr/>
          <a:lstStyle/>
          <a:p>
            <a:endParaRPr lang="en-GB"/>
          </a:p>
        </p:txBody>
      </p:sp>
      <p:sp>
        <p:nvSpPr>
          <p:cNvPr id="23" name="Freeform 8">
            <a:extLst>
              <a:ext uri="{FF2B5EF4-FFF2-40B4-BE49-F238E27FC236}">
                <a16:creationId xmlns:a16="http://schemas.microsoft.com/office/drawing/2014/main" id="{4D99BF83-09FD-2A7B-5533-0BB5712C7504}"/>
              </a:ext>
            </a:extLst>
          </p:cNvPr>
          <p:cNvSpPr/>
          <p:nvPr/>
        </p:nvSpPr>
        <p:spPr>
          <a:xfrm>
            <a:off x="7549806" y="8704196"/>
            <a:ext cx="1363989" cy="1501699"/>
          </a:xfrm>
          <a:custGeom>
            <a:avLst/>
            <a:gdLst/>
            <a:ahLst/>
            <a:cxnLst/>
            <a:rect l="l" t="t" r="r" b="b"/>
            <a:pathLst>
              <a:path w="1763309" h="1846545">
                <a:moveTo>
                  <a:pt x="0" y="0"/>
                </a:moveTo>
                <a:lnTo>
                  <a:pt x="1763309" y="0"/>
                </a:lnTo>
                <a:lnTo>
                  <a:pt x="1763309" y="1846544"/>
                </a:lnTo>
                <a:lnTo>
                  <a:pt x="0" y="1846544"/>
                </a:lnTo>
                <a:lnTo>
                  <a:pt x="0" y="0"/>
                </a:lnTo>
                <a:close/>
              </a:path>
            </a:pathLst>
          </a:custGeom>
          <a:blipFill>
            <a:blip r:embed="rId5"/>
            <a:stretch>
              <a:fillRect l="-251" r="-251"/>
            </a:stretch>
          </a:blipFill>
        </p:spPr>
        <p:txBody>
          <a:bodyPr/>
          <a:lstStyle/>
          <a:p>
            <a:endParaRPr lang="en-GB"/>
          </a:p>
        </p:txBody>
      </p:sp>
      <p:sp>
        <p:nvSpPr>
          <p:cNvPr id="24" name="Freeform 9">
            <a:extLst>
              <a:ext uri="{FF2B5EF4-FFF2-40B4-BE49-F238E27FC236}">
                <a16:creationId xmlns:a16="http://schemas.microsoft.com/office/drawing/2014/main" id="{7FF08C2A-7E97-77A8-8DF2-B9ED34DA36DE}"/>
              </a:ext>
            </a:extLst>
          </p:cNvPr>
          <p:cNvSpPr/>
          <p:nvPr/>
        </p:nvSpPr>
        <p:spPr>
          <a:xfrm>
            <a:off x="9142957" y="8780802"/>
            <a:ext cx="1384931" cy="1524755"/>
          </a:xfrm>
          <a:custGeom>
            <a:avLst/>
            <a:gdLst/>
            <a:ahLst/>
            <a:cxnLst/>
            <a:rect l="l" t="t" r="r" b="b"/>
            <a:pathLst>
              <a:path w="1790382" h="1874895">
                <a:moveTo>
                  <a:pt x="0" y="0"/>
                </a:moveTo>
                <a:lnTo>
                  <a:pt x="1790381" y="0"/>
                </a:lnTo>
                <a:lnTo>
                  <a:pt x="1790381" y="1874896"/>
                </a:lnTo>
                <a:lnTo>
                  <a:pt x="0" y="1874896"/>
                </a:lnTo>
                <a:lnTo>
                  <a:pt x="0" y="0"/>
                </a:lnTo>
                <a:close/>
              </a:path>
            </a:pathLst>
          </a:custGeom>
          <a:blipFill>
            <a:blip r:embed="rId6"/>
            <a:stretch>
              <a:fillRect l="-251" r="-251"/>
            </a:stretch>
          </a:blipFill>
        </p:spPr>
        <p:txBody>
          <a:bodyPr/>
          <a:lstStyle/>
          <a:p>
            <a:endParaRPr lang="en-GB"/>
          </a:p>
        </p:txBody>
      </p:sp>
      <p:sp>
        <p:nvSpPr>
          <p:cNvPr id="25" name="Freeform 10">
            <a:extLst>
              <a:ext uri="{FF2B5EF4-FFF2-40B4-BE49-F238E27FC236}">
                <a16:creationId xmlns:a16="http://schemas.microsoft.com/office/drawing/2014/main" id="{BA91B135-EA38-82E0-DCF8-A1AAEC2918CA}"/>
              </a:ext>
            </a:extLst>
          </p:cNvPr>
          <p:cNvSpPr/>
          <p:nvPr/>
        </p:nvSpPr>
        <p:spPr>
          <a:xfrm>
            <a:off x="10726844" y="8760964"/>
            <a:ext cx="1280149" cy="1438371"/>
          </a:xfrm>
          <a:custGeom>
            <a:avLst/>
            <a:gdLst/>
            <a:ahLst/>
            <a:cxnLst/>
            <a:rect l="l" t="t" r="r" b="b"/>
            <a:pathLst>
              <a:path w="1654924" h="1768674">
                <a:moveTo>
                  <a:pt x="0" y="0"/>
                </a:moveTo>
                <a:lnTo>
                  <a:pt x="1654924" y="0"/>
                </a:lnTo>
                <a:lnTo>
                  <a:pt x="1654924" y="1768674"/>
                </a:lnTo>
                <a:lnTo>
                  <a:pt x="0" y="1768674"/>
                </a:lnTo>
                <a:lnTo>
                  <a:pt x="0" y="0"/>
                </a:lnTo>
                <a:close/>
              </a:path>
            </a:pathLst>
          </a:custGeom>
          <a:blipFill>
            <a:blip r:embed="rId7"/>
            <a:stretch>
              <a:fillRect l="-256" r="-2312"/>
            </a:stretch>
          </a:blipFill>
        </p:spPr>
        <p:txBody>
          <a:bodyPr/>
          <a:lstStyle/>
          <a:p>
            <a:endParaRPr lang="en-GB"/>
          </a:p>
        </p:txBody>
      </p:sp>
      <p:sp>
        <p:nvSpPr>
          <p:cNvPr id="26" name="Freeform 11">
            <a:extLst>
              <a:ext uri="{FF2B5EF4-FFF2-40B4-BE49-F238E27FC236}">
                <a16:creationId xmlns:a16="http://schemas.microsoft.com/office/drawing/2014/main" id="{96581844-F874-8C0F-B3DB-30794F38E5C0}"/>
              </a:ext>
            </a:extLst>
          </p:cNvPr>
          <p:cNvSpPr/>
          <p:nvPr/>
        </p:nvSpPr>
        <p:spPr>
          <a:xfrm>
            <a:off x="4495800" y="8724900"/>
            <a:ext cx="1218867" cy="1384802"/>
          </a:xfrm>
          <a:custGeom>
            <a:avLst/>
            <a:gdLst/>
            <a:ahLst/>
            <a:cxnLst/>
            <a:rect l="l" t="t" r="r" b="b"/>
            <a:pathLst>
              <a:path w="1575701" h="1702804">
                <a:moveTo>
                  <a:pt x="0" y="0"/>
                </a:moveTo>
                <a:lnTo>
                  <a:pt x="1575701" y="0"/>
                </a:lnTo>
                <a:lnTo>
                  <a:pt x="1575701" y="1702804"/>
                </a:lnTo>
                <a:lnTo>
                  <a:pt x="0" y="1702804"/>
                </a:lnTo>
                <a:lnTo>
                  <a:pt x="0" y="0"/>
                </a:lnTo>
                <a:close/>
              </a:path>
            </a:pathLst>
          </a:custGeom>
          <a:blipFill>
            <a:blip r:embed="rId8"/>
            <a:stretch>
              <a:fillRect r="-3714"/>
            </a:stretch>
          </a:blipFill>
        </p:spPr>
        <p:txBody>
          <a:bodyPr/>
          <a:lstStyle/>
          <a:p>
            <a:endParaRPr lang="en-GB"/>
          </a:p>
        </p:txBody>
      </p:sp>
      <p:grpSp>
        <p:nvGrpSpPr>
          <p:cNvPr id="27" name="Group 12">
            <a:extLst>
              <a:ext uri="{FF2B5EF4-FFF2-40B4-BE49-F238E27FC236}">
                <a16:creationId xmlns:a16="http://schemas.microsoft.com/office/drawing/2014/main" id="{51DBB079-1508-E061-EDD7-3E1A4663E771}"/>
              </a:ext>
            </a:extLst>
          </p:cNvPr>
          <p:cNvGrpSpPr/>
          <p:nvPr/>
        </p:nvGrpSpPr>
        <p:grpSpPr>
          <a:xfrm>
            <a:off x="12836896" y="8718001"/>
            <a:ext cx="1812253" cy="1332083"/>
            <a:chOff x="0" y="0"/>
            <a:chExt cx="3123741" cy="2183972"/>
          </a:xfrm>
        </p:grpSpPr>
        <p:sp>
          <p:nvSpPr>
            <p:cNvPr id="28" name="Freeform 13">
              <a:extLst>
                <a:ext uri="{FF2B5EF4-FFF2-40B4-BE49-F238E27FC236}">
                  <a16:creationId xmlns:a16="http://schemas.microsoft.com/office/drawing/2014/main" id="{D9EB7A1A-F88D-FB3F-3313-A35001A0C0E8}"/>
                </a:ext>
              </a:extLst>
            </p:cNvPr>
            <p:cNvSpPr/>
            <p:nvPr/>
          </p:nvSpPr>
          <p:spPr>
            <a:xfrm>
              <a:off x="0" y="0"/>
              <a:ext cx="3123741" cy="2183972"/>
            </a:xfrm>
            <a:custGeom>
              <a:avLst/>
              <a:gdLst/>
              <a:ahLst/>
              <a:cxnLst/>
              <a:rect l="l" t="t" r="r" b="b"/>
              <a:pathLst>
                <a:path w="3123741" h="2183972">
                  <a:moveTo>
                    <a:pt x="0" y="0"/>
                  </a:moveTo>
                  <a:lnTo>
                    <a:pt x="3123741" y="0"/>
                  </a:lnTo>
                  <a:lnTo>
                    <a:pt x="3123741" y="2183972"/>
                  </a:lnTo>
                  <a:lnTo>
                    <a:pt x="0" y="2183972"/>
                  </a:lnTo>
                  <a:lnTo>
                    <a:pt x="0" y="0"/>
                  </a:lnTo>
                  <a:close/>
                </a:path>
              </a:pathLst>
            </a:custGeom>
            <a:blipFill>
              <a:blip r:embed="rId9"/>
              <a:stretch>
                <a:fillRect l="-5084" t="-9090" r="-8050" b="-14545"/>
              </a:stretch>
            </a:blipFill>
          </p:spPr>
          <p:txBody>
            <a:bodyPr/>
            <a:lstStyle/>
            <a:p>
              <a:endParaRPr lang="en-GB"/>
            </a:p>
          </p:txBody>
        </p:sp>
        <p:sp>
          <p:nvSpPr>
            <p:cNvPr id="29" name="TextBox 14">
              <a:extLst>
                <a:ext uri="{FF2B5EF4-FFF2-40B4-BE49-F238E27FC236}">
                  <a16:creationId xmlns:a16="http://schemas.microsoft.com/office/drawing/2014/main" id="{BA01BEFA-24E2-B52C-4253-9A67A21E5886}"/>
                </a:ext>
              </a:extLst>
            </p:cNvPr>
            <p:cNvSpPr txBox="1"/>
            <p:nvPr/>
          </p:nvSpPr>
          <p:spPr>
            <a:xfrm rot="-634411">
              <a:off x="513872" y="761667"/>
              <a:ext cx="1770650" cy="437624"/>
            </a:xfrm>
            <a:prstGeom prst="rect">
              <a:avLst/>
            </a:prstGeom>
          </p:spPr>
          <p:txBody>
            <a:bodyPr lIns="0" tIns="0" rIns="0" bIns="0" rtlCol="0" anchor="t">
              <a:spAutoFit/>
            </a:bodyPr>
            <a:lstStyle/>
            <a:p>
              <a:pPr algn="ctr">
                <a:lnSpc>
                  <a:spcPts val="2753"/>
                </a:lnSpc>
              </a:pPr>
              <a:r>
                <a:rPr lang="en-US" sz="1966">
                  <a:solidFill>
                    <a:srgbClr val="F6E9FC"/>
                  </a:solidFill>
                  <a:latin typeface="Comic Sans"/>
                  <a:ea typeface="Comic Sans"/>
                  <a:cs typeface="Comic Sans"/>
                  <a:sym typeface="Comic Sans"/>
                </a:rPr>
                <a:t>CLANG</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cbeb49-6608-414c-aa83-2294eec9e2e3">
      <Terms xmlns="http://schemas.microsoft.com/office/infopath/2007/PartnerControls"/>
    </lcf76f155ced4ddcb4097134ff3c332f>
    <TaxCatchAll xmlns="a8f62ff0-e724-490b-9445-3d131930e824" xsi:nil="true"/>
    <SharedWithUsers xmlns="a8f62ff0-e724-490b-9445-3d131930e82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003D060F36F64584A95568152C94E4" ma:contentTypeVersion="21" ma:contentTypeDescription="Create a new document." ma:contentTypeScope="" ma:versionID="7f48f7ad531bf02137f612289c3c1592">
  <xsd:schema xmlns:xsd="http://www.w3.org/2001/XMLSchema" xmlns:xs="http://www.w3.org/2001/XMLSchema" xmlns:p="http://schemas.microsoft.com/office/2006/metadata/properties" xmlns:ns2="5dcbeb49-6608-414c-aa83-2294eec9e2e3" xmlns:ns3="a8f62ff0-e724-490b-9445-3d131930e824" targetNamespace="http://schemas.microsoft.com/office/2006/metadata/properties" ma:root="true" ma:fieldsID="a8686c454d97f5eb8df56dc448a058d8" ns2:_="" ns3:_="">
    <xsd:import namespace="5dcbeb49-6608-414c-aa83-2294eec9e2e3"/>
    <xsd:import namespace="a8f62ff0-e724-490b-9445-3d131930e8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beb49-6608-414c-aa83-2294eec9e2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ee47d3c-824f-44ba-a186-ef5ee7fdb8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f62ff0-e724-490b-9445-3d131930e8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8ddb5d9-1c7b-427f-aaa8-1159ca45c103}" ma:internalName="TaxCatchAll" ma:showField="CatchAllData" ma:web="a8f62ff0-e724-490b-9445-3d131930e8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F483AA-1339-4258-9F94-D6F2B3C041D6}">
  <ds:schemaRefs>
    <ds:schemaRef ds:uri="http://purl.org/dc/terms/"/>
    <ds:schemaRef ds:uri="http://www.w3.org/XML/1998/namespace"/>
    <ds:schemaRef ds:uri="http://purl.org/dc/dcmitype/"/>
    <ds:schemaRef ds:uri="776402f0-4fcb-456a-9af7-21edb44ab6a7"/>
    <ds:schemaRef ds:uri="http://schemas.openxmlformats.org/package/2006/metadata/core-properties"/>
    <ds:schemaRef ds:uri="1e22632d-3d3a-4cb9-ac57-28ed38e1b1c6"/>
    <ds:schemaRef ds:uri="http://schemas.microsoft.com/office/infopath/2007/PartnerControls"/>
    <ds:schemaRef ds:uri="http://purl.org/dc/elements/1.1/"/>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AC336AC0-FC89-4966-ADE1-9A6E0704D758}">
  <ds:schemaRefs>
    <ds:schemaRef ds:uri="http://schemas.microsoft.com/sharepoint/v3/contenttype/forms"/>
  </ds:schemaRefs>
</ds:datastoreItem>
</file>

<file path=customXml/itemProps3.xml><?xml version="1.0" encoding="utf-8"?>
<ds:datastoreItem xmlns:ds="http://schemas.openxmlformats.org/officeDocument/2006/customXml" ds:itemID="{98C08290-0A8E-4096-B02D-5B24C56CDDA4}"/>
</file>

<file path=docProps/app.xml><?xml version="1.0" encoding="utf-8"?>
<Properties xmlns="http://schemas.openxmlformats.org/officeDocument/2006/extended-properties" xmlns:vt="http://schemas.openxmlformats.org/officeDocument/2006/docPropsVTypes">
  <TotalTime>0</TotalTime>
  <Words>1479</Words>
  <Application>Microsoft Office PowerPoint</Application>
  <PresentationFormat>Custom</PresentationFormat>
  <Paragraphs>132</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F37 Gruffy 1</vt:lpstr>
      <vt:lpstr>Calibri</vt:lpstr>
      <vt:lpstr>Arial</vt:lpstr>
      <vt:lpstr>F37 Gruffy 2</vt:lpstr>
      <vt:lpstr>Comic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Mental Health Week ‘Know yourself, Grow Yourself 2025</dc:title>
  <cp:lastModifiedBy>Jess Down</cp:lastModifiedBy>
  <cp:revision>6</cp:revision>
  <dcterms:created xsi:type="dcterms:W3CDTF">2006-08-16T00:00:00Z</dcterms:created>
  <dcterms:modified xsi:type="dcterms:W3CDTF">2026-01-09T09:24:32Z</dcterms:modified>
  <dc:identifier>DAGbnWetCyI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0x01010073003D060F36F64584A95568152C94E4</vt:lpwstr>
  </property>
  <property fmtid="{D5CDD505-2E9C-101B-9397-08002B2CF9AE}" pid="3" name="MediaServiceImageTags">
    <vt:lpwstr/>
  </property>
  <property fmtid="{D5CDD505-2E9C-101B-9397-08002B2CF9AE}" pid="4" name="Order">
    <vt:r8>11189700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